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2" r:id="rId5"/>
    <p:sldMasterId id="2147483789" r:id="rId6"/>
  </p:sldMasterIdLst>
  <p:notesMasterIdLst>
    <p:notesMasterId r:id="rId41"/>
  </p:notesMasterIdLst>
  <p:sldIdLst>
    <p:sldId id="256" r:id="rId7"/>
    <p:sldId id="1121" r:id="rId8"/>
    <p:sldId id="2086" r:id="rId9"/>
    <p:sldId id="2073" r:id="rId10"/>
    <p:sldId id="2087" r:id="rId11"/>
    <p:sldId id="2088" r:id="rId12"/>
    <p:sldId id="2089" r:id="rId13"/>
    <p:sldId id="2090" r:id="rId14"/>
    <p:sldId id="2091" r:id="rId15"/>
    <p:sldId id="2092" r:id="rId16"/>
    <p:sldId id="2093" r:id="rId17"/>
    <p:sldId id="2094" r:id="rId18"/>
    <p:sldId id="2096" r:id="rId19"/>
    <p:sldId id="2097" r:id="rId20"/>
    <p:sldId id="258" r:id="rId21"/>
    <p:sldId id="259" r:id="rId22"/>
    <p:sldId id="260" r:id="rId23"/>
    <p:sldId id="261" r:id="rId24"/>
    <p:sldId id="266" r:id="rId25"/>
    <p:sldId id="262" r:id="rId26"/>
    <p:sldId id="267" r:id="rId27"/>
    <p:sldId id="263" r:id="rId28"/>
    <p:sldId id="268" r:id="rId29"/>
    <p:sldId id="264" r:id="rId30"/>
    <p:sldId id="269" r:id="rId31"/>
    <p:sldId id="265" r:id="rId32"/>
    <p:sldId id="270" r:id="rId33"/>
    <p:sldId id="2098" r:id="rId34"/>
    <p:sldId id="2101" r:id="rId35"/>
    <p:sldId id="2099" r:id="rId36"/>
    <p:sldId id="2102" r:id="rId37"/>
    <p:sldId id="2103" r:id="rId38"/>
    <p:sldId id="2104" r:id="rId39"/>
    <p:sldId id="2105" r:id="rId40"/>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1pPr>
    <a:lvl2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3348" userDrawn="1">
          <p15:clr>
            <a:srgbClr val="A4A3A4"/>
          </p15:clr>
        </p15:guide>
        <p15:guide id="2" pos="3840" userDrawn="1">
          <p15:clr>
            <a:srgbClr val="A4A3A4"/>
          </p15:clr>
        </p15:guide>
        <p15:guide id="3" pos="1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895"/>
    <a:srgbClr val="474747"/>
    <a:srgbClr val="FFFFFF"/>
    <a:srgbClr val="000000"/>
    <a:srgbClr val="323232"/>
    <a:srgbClr val="3399FF"/>
    <a:srgbClr val="00AD93"/>
    <a:srgbClr val="009193"/>
    <a:srgbClr val="929292"/>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chemeClr val="accent1"/>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317" autoAdjust="0"/>
    <p:restoredTop sz="94613"/>
  </p:normalViewPr>
  <p:slideViewPr>
    <p:cSldViewPr snapToGrid="0">
      <p:cViewPr varScale="1">
        <p:scale>
          <a:sx n="89" d="100"/>
          <a:sy n="89" d="100"/>
        </p:scale>
        <p:origin x="192" y="336"/>
      </p:cViewPr>
      <p:guideLst>
        <p:guide orient="horz" pos="3348"/>
        <p:guide pos="3840"/>
        <p:guide pos="1464"/>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65741896"/>
      </p:ext>
    </p:extLst>
  </p:cSld>
  <p:clrMap bg1="lt1" tx1="dk1" bg2="lt2" tx2="dk2" accent1="accent1" accent2="accent2" accent3="accent3" accent4="accent4" accent5="accent5" accent6="accent6" hlink="hlink" folHlink="folHlink"/>
  <p:notesStyle>
    <a:lvl1pPr defTabSz="228600" latinLnBrk="0">
      <a:defRPr sz="1100">
        <a:latin typeface="Lucida Grande"/>
        <a:ea typeface="Lucida Grande"/>
        <a:cs typeface="Lucida Grande"/>
        <a:sym typeface="Lucida Grande"/>
      </a:defRPr>
    </a:lvl1pPr>
    <a:lvl2pPr indent="114300" defTabSz="228600" latinLnBrk="0">
      <a:defRPr sz="1100">
        <a:latin typeface="Lucida Grande"/>
        <a:ea typeface="Lucida Grande"/>
        <a:cs typeface="Lucida Grande"/>
        <a:sym typeface="Lucida Grande"/>
      </a:defRPr>
    </a:lvl2pPr>
    <a:lvl3pPr indent="228600" defTabSz="228600" latinLnBrk="0">
      <a:defRPr sz="1100">
        <a:latin typeface="Lucida Grande"/>
        <a:ea typeface="Lucida Grande"/>
        <a:cs typeface="Lucida Grande"/>
        <a:sym typeface="Lucida Grande"/>
      </a:defRPr>
    </a:lvl3pPr>
    <a:lvl4pPr indent="342900" defTabSz="228600" latinLnBrk="0">
      <a:defRPr sz="1100">
        <a:latin typeface="Lucida Grande"/>
        <a:ea typeface="Lucida Grande"/>
        <a:cs typeface="Lucida Grande"/>
        <a:sym typeface="Lucida Grande"/>
      </a:defRPr>
    </a:lvl4pPr>
    <a:lvl5pPr indent="457200" defTabSz="228600" latinLnBrk="0">
      <a:defRPr sz="1100">
        <a:latin typeface="Lucida Grande"/>
        <a:ea typeface="Lucida Grande"/>
        <a:cs typeface="Lucida Grande"/>
        <a:sym typeface="Lucida Grande"/>
      </a:defRPr>
    </a:lvl5pPr>
    <a:lvl6pPr indent="571500" defTabSz="228600" latinLnBrk="0">
      <a:defRPr sz="1100">
        <a:latin typeface="Lucida Grande"/>
        <a:ea typeface="Lucida Grande"/>
        <a:cs typeface="Lucida Grande"/>
        <a:sym typeface="Lucida Grande"/>
      </a:defRPr>
    </a:lvl6pPr>
    <a:lvl7pPr indent="685800" defTabSz="228600" latinLnBrk="0">
      <a:defRPr sz="1100">
        <a:latin typeface="Lucida Grande"/>
        <a:ea typeface="Lucida Grande"/>
        <a:cs typeface="Lucida Grande"/>
        <a:sym typeface="Lucida Grande"/>
      </a:defRPr>
    </a:lvl7pPr>
    <a:lvl8pPr indent="800100" defTabSz="228600" latinLnBrk="0">
      <a:defRPr sz="1100">
        <a:latin typeface="Lucida Grande"/>
        <a:ea typeface="Lucida Grande"/>
        <a:cs typeface="Lucida Grande"/>
        <a:sym typeface="Lucida Grande"/>
      </a:defRPr>
    </a:lvl8pPr>
    <a:lvl9pPr indent="914400" defTabSz="228600" latinLnBrk="0">
      <a:defRPr sz="1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734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Polyglot, Open API Ecosystem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BA0F2-874B-FE43-A00D-0C6FADBDB50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6868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AEA5C7-240E-4542-9F05-DE329F272E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59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11027683" cy="4800600"/>
          </a:xfrm>
        </p:spPr>
        <p:txBody>
          <a:bodyPr/>
          <a:lstStyle>
            <a:lvl1pPr>
              <a:lnSpc>
                <a:spcPct val="100000"/>
              </a:lnSpc>
              <a:spcAft>
                <a:spcPts val="0"/>
              </a:spcAft>
              <a:defRPr b="1">
                <a:latin typeface="Calibri" panose="020F0502020204030204" pitchFamily="34" charset="0"/>
                <a:cs typeface="Calibri" panose="020F0502020204030204" pitchFamily="34" charset="0"/>
              </a:defRPr>
            </a:lvl1pPr>
            <a:lvl2pPr>
              <a:lnSpc>
                <a:spcPct val="100000"/>
              </a:lnSpc>
              <a:spcAft>
                <a:spcPts val="0"/>
              </a:spcAft>
              <a:defRPr>
                <a:latin typeface="Calibri" panose="020F0502020204030204" pitchFamily="34" charset="0"/>
                <a:cs typeface="Calibri" panose="020F0502020204030204" pitchFamily="34" charset="0"/>
              </a:defRPr>
            </a:lvl2pPr>
            <a:lvl3pPr>
              <a:lnSpc>
                <a:spcPct val="100000"/>
              </a:lnSpc>
              <a:spcAft>
                <a:spcPts val="0"/>
              </a:spcAft>
              <a:defRPr>
                <a:latin typeface="Calibri" panose="020F0502020204030204" pitchFamily="34" charset="0"/>
                <a:cs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5E0CD3F2-F2BB-472E-A564-9FA8564D12D8}"/>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72F092D3-C596-4148-AC3E-8338C3B634F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98259355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5069486"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5" name="Content Placeholder 3">
            <a:extLst>
              <a:ext uri="{FF2B5EF4-FFF2-40B4-BE49-F238E27FC236}">
                <a16:creationId xmlns:a16="http://schemas.microsoft.com/office/drawing/2014/main" id="{F6E82848-5D7E-48CC-BE9D-8DA26AD4BD06}"/>
              </a:ext>
            </a:extLst>
          </p:cNvPr>
          <p:cNvSpPr>
            <a:spLocks noGrp="1"/>
          </p:cNvSpPr>
          <p:nvPr>
            <p:ph sz="quarter" idx="14"/>
          </p:nvPr>
        </p:nvSpPr>
        <p:spPr>
          <a:xfrm>
            <a:off x="6096000" y="1347470"/>
            <a:ext cx="5069682"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0" name="Rectangle 9">
            <a:extLst>
              <a:ext uri="{FF2B5EF4-FFF2-40B4-BE49-F238E27FC236}">
                <a16:creationId xmlns:a16="http://schemas.microsoft.com/office/drawing/2014/main" id="{0310473E-767C-4933-B8FE-FE4B6B23453C}"/>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A8F8091D-6D82-4A25-AF86-9617CE29B70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E870E6F9-BA66-42A0-A5BA-570EBD4B9777}"/>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17375788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2 Column Whit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71769169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241138921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06816367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426629417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0A8B48C-44BA-4E42-825E-B1C21FD0BCAB}"/>
              </a:ext>
            </a:extLst>
          </p:cNvPr>
          <p:cNvSpPr/>
          <p:nvPr userDrawn="1"/>
        </p:nvSpPr>
        <p:spPr>
          <a:xfrm>
            <a:off x="10549565" y="6120656"/>
            <a:ext cx="1642437" cy="737345"/>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2460213" y="1842816"/>
            <a:ext cx="7616552" cy="2702240"/>
          </a:xfrm>
        </p:spPr>
        <p:txBody>
          <a:bodyPr anchor="ctr" anchorCtr="0"/>
          <a:lstStyle>
            <a:lvl1pPr algn="l">
              <a:lnSpc>
                <a:spcPct val="90000"/>
              </a:lnSpc>
              <a:defRPr sz="5400" b="1">
                <a:solidFill>
                  <a:schemeClr val="bg1"/>
                </a:solidFill>
                <a:latin typeface="Times" panose="02020603050405020304" pitchFamily="18" charset="0"/>
                <a:ea typeface="Open Sans" panose="020B0606030504020204" pitchFamily="34" charset="0"/>
                <a:cs typeface="Times" panose="02020603050405020304" pitchFamily="18" charset="0"/>
              </a:defRPr>
            </a:lvl1pPr>
          </a:lstStyle>
          <a:p>
            <a:r>
              <a:rPr lang="en-US" dirty="0"/>
              <a:t>Click to edit Master title style</a:t>
            </a:r>
          </a:p>
        </p:txBody>
      </p:sp>
      <p:grpSp>
        <p:nvGrpSpPr>
          <p:cNvPr id="5" name="Group 4">
            <a:extLst>
              <a:ext uri="{FF2B5EF4-FFF2-40B4-BE49-F238E27FC236}">
                <a16:creationId xmlns:a16="http://schemas.microsoft.com/office/drawing/2014/main" id="{6CAAAD7A-7B58-4619-8E44-C4F04FD40D26}"/>
              </a:ext>
            </a:extLst>
          </p:cNvPr>
          <p:cNvGrpSpPr/>
          <p:nvPr userDrawn="1"/>
        </p:nvGrpSpPr>
        <p:grpSpPr>
          <a:xfrm rot="164089">
            <a:off x="-103910" y="21156"/>
            <a:ext cx="2234491" cy="6401828"/>
            <a:chOff x="1" y="2083708"/>
            <a:chExt cx="2492196" cy="7140155"/>
          </a:xfrm>
        </p:grpSpPr>
        <p:sp>
          <p:nvSpPr>
            <p:cNvPr id="6" name="object 7">
              <a:extLst>
                <a:ext uri="{FF2B5EF4-FFF2-40B4-BE49-F238E27FC236}">
                  <a16:creationId xmlns:a16="http://schemas.microsoft.com/office/drawing/2014/main" id="{623642BC-BF45-4117-9ADD-2A01B19CEA80}"/>
                </a:ext>
              </a:extLst>
            </p:cNvPr>
            <p:cNvSpPr/>
            <p:nvPr userDrawn="1"/>
          </p:nvSpPr>
          <p:spPr>
            <a:xfrm>
              <a:off x="2118912" y="8848661"/>
              <a:ext cx="370840" cy="371475"/>
            </a:xfrm>
            <a:custGeom>
              <a:avLst/>
              <a:gdLst/>
              <a:ahLst/>
              <a:cxnLst/>
              <a:rect l="l" t="t" r="r" b="b"/>
              <a:pathLst>
                <a:path w="370839" h="371475">
                  <a:moveTo>
                    <a:pt x="162871" y="0"/>
                  </a:moveTo>
                  <a:lnTo>
                    <a:pt x="114418" y="12586"/>
                  </a:lnTo>
                  <a:lnTo>
                    <a:pt x="72418" y="36637"/>
                  </a:lnTo>
                  <a:lnTo>
                    <a:pt x="38425" y="70170"/>
                  </a:lnTo>
                  <a:lnTo>
                    <a:pt x="13990" y="111206"/>
                  </a:lnTo>
                  <a:lnTo>
                    <a:pt x="664" y="157762"/>
                  </a:lnTo>
                  <a:lnTo>
                    <a:pt x="0" y="207857"/>
                  </a:lnTo>
                  <a:lnTo>
                    <a:pt x="12570" y="256355"/>
                  </a:lnTo>
                  <a:lnTo>
                    <a:pt x="36597" y="298394"/>
                  </a:lnTo>
                  <a:lnTo>
                    <a:pt x="70099" y="332421"/>
                  </a:lnTo>
                  <a:lnTo>
                    <a:pt x="111097" y="356881"/>
                  </a:lnTo>
                  <a:lnTo>
                    <a:pt x="157613" y="370221"/>
                  </a:lnTo>
                  <a:lnTo>
                    <a:pt x="207666" y="370887"/>
                  </a:lnTo>
                  <a:lnTo>
                    <a:pt x="256120" y="358300"/>
                  </a:lnTo>
                  <a:lnTo>
                    <a:pt x="298121" y="334249"/>
                  </a:lnTo>
                  <a:lnTo>
                    <a:pt x="332116" y="300715"/>
                  </a:lnTo>
                  <a:lnTo>
                    <a:pt x="356552" y="259678"/>
                  </a:lnTo>
                  <a:lnTo>
                    <a:pt x="369877" y="213119"/>
                  </a:lnTo>
                  <a:lnTo>
                    <a:pt x="370538" y="163020"/>
                  </a:lnTo>
                  <a:lnTo>
                    <a:pt x="357966" y="114526"/>
                  </a:lnTo>
                  <a:lnTo>
                    <a:pt x="333939" y="72489"/>
                  </a:lnTo>
                  <a:lnTo>
                    <a:pt x="300435" y="38464"/>
                  </a:lnTo>
                  <a:lnTo>
                    <a:pt x="259436" y="14005"/>
                  </a:lnTo>
                  <a:lnTo>
                    <a:pt x="212921" y="666"/>
                  </a:lnTo>
                  <a:lnTo>
                    <a:pt x="162871" y="0"/>
                  </a:lnTo>
                  <a:close/>
                </a:path>
              </a:pathLst>
            </a:custGeom>
            <a:solidFill>
              <a:srgbClr val="FFFFFF">
                <a:alpha val="9999"/>
              </a:srgbClr>
            </a:solidFill>
          </p:spPr>
          <p:txBody>
            <a:bodyPr wrap="square" lIns="0" tIns="0" rIns="0" bIns="0" rtlCol="0"/>
            <a:lstStyle/>
            <a:p>
              <a:endParaRPr sz="1350"/>
            </a:p>
          </p:txBody>
        </p:sp>
        <p:sp>
          <p:nvSpPr>
            <p:cNvPr id="7" name="object 8">
              <a:extLst>
                <a:ext uri="{FF2B5EF4-FFF2-40B4-BE49-F238E27FC236}">
                  <a16:creationId xmlns:a16="http://schemas.microsoft.com/office/drawing/2014/main" id="{4C829D8A-8207-4359-9F4F-8869464768E2}"/>
                </a:ext>
              </a:extLst>
            </p:cNvPr>
            <p:cNvSpPr/>
            <p:nvPr userDrawn="1"/>
          </p:nvSpPr>
          <p:spPr>
            <a:xfrm>
              <a:off x="1325040" y="8852388"/>
              <a:ext cx="371475" cy="371475"/>
            </a:xfrm>
            <a:custGeom>
              <a:avLst/>
              <a:gdLst/>
              <a:ahLst/>
              <a:cxnLst/>
              <a:rect l="l" t="t" r="r" b="b"/>
              <a:pathLst>
                <a:path w="371475" h="371475">
                  <a:moveTo>
                    <a:pt x="206023" y="0"/>
                  </a:moveTo>
                  <a:lnTo>
                    <a:pt x="155979" y="1167"/>
                  </a:lnTo>
                  <a:lnTo>
                    <a:pt x="109600" y="14972"/>
                  </a:lnTo>
                  <a:lnTo>
                    <a:pt x="68849" y="39840"/>
                  </a:lnTo>
                  <a:lnTo>
                    <a:pt x="35689" y="74199"/>
                  </a:lnTo>
                  <a:lnTo>
                    <a:pt x="12084" y="116475"/>
                  </a:lnTo>
                  <a:lnTo>
                    <a:pt x="0" y="165095"/>
                  </a:lnTo>
                  <a:lnTo>
                    <a:pt x="1163" y="215184"/>
                  </a:lnTo>
                  <a:lnTo>
                    <a:pt x="14954" y="261606"/>
                  </a:lnTo>
                  <a:lnTo>
                    <a:pt x="39800" y="302395"/>
                  </a:lnTo>
                  <a:lnTo>
                    <a:pt x="74129" y="335585"/>
                  </a:lnTo>
                  <a:lnTo>
                    <a:pt x="116368" y="359211"/>
                  </a:lnTo>
                  <a:lnTo>
                    <a:pt x="164944" y="371307"/>
                  </a:lnTo>
                  <a:lnTo>
                    <a:pt x="214984" y="370142"/>
                  </a:lnTo>
                  <a:lnTo>
                    <a:pt x="261362" y="356339"/>
                  </a:lnTo>
                  <a:lnTo>
                    <a:pt x="302115" y="331470"/>
                  </a:lnTo>
                  <a:lnTo>
                    <a:pt x="335276" y="297109"/>
                  </a:lnTo>
                  <a:lnTo>
                    <a:pt x="358882" y="254832"/>
                  </a:lnTo>
                  <a:lnTo>
                    <a:pt x="370967" y="206211"/>
                  </a:lnTo>
                  <a:lnTo>
                    <a:pt x="369801" y="156126"/>
                  </a:lnTo>
                  <a:lnTo>
                    <a:pt x="356009" y="109705"/>
                  </a:lnTo>
                  <a:lnTo>
                    <a:pt x="331164" y="68916"/>
                  </a:lnTo>
                  <a:lnTo>
                    <a:pt x="296836" y="35724"/>
                  </a:lnTo>
                  <a:lnTo>
                    <a:pt x="254598" y="12096"/>
                  </a:lnTo>
                  <a:lnTo>
                    <a:pt x="206023" y="0"/>
                  </a:lnTo>
                  <a:close/>
                </a:path>
              </a:pathLst>
            </a:custGeom>
            <a:solidFill>
              <a:srgbClr val="FFFFFF">
                <a:alpha val="16429"/>
              </a:srgbClr>
            </a:solidFill>
          </p:spPr>
          <p:txBody>
            <a:bodyPr wrap="square" lIns="0" tIns="0" rIns="0" bIns="0" rtlCol="0"/>
            <a:lstStyle/>
            <a:p>
              <a:endParaRPr sz="1350"/>
            </a:p>
          </p:txBody>
        </p:sp>
        <p:sp>
          <p:nvSpPr>
            <p:cNvPr id="9" name="object 9">
              <a:extLst>
                <a:ext uri="{FF2B5EF4-FFF2-40B4-BE49-F238E27FC236}">
                  <a16:creationId xmlns:a16="http://schemas.microsoft.com/office/drawing/2014/main" id="{8407EB41-2F36-420A-948C-F40F9BB5A298}"/>
                </a:ext>
              </a:extLst>
            </p:cNvPr>
            <p:cNvSpPr/>
            <p:nvPr userDrawn="1"/>
          </p:nvSpPr>
          <p:spPr>
            <a:xfrm>
              <a:off x="558450" y="8674937"/>
              <a:ext cx="372745" cy="372745"/>
            </a:xfrm>
            <a:custGeom>
              <a:avLst/>
              <a:gdLst/>
              <a:ahLst/>
              <a:cxnLst/>
              <a:rect l="l" t="t" r="r" b="b"/>
              <a:pathLst>
                <a:path w="372744" h="372745">
                  <a:moveTo>
                    <a:pt x="200087" y="0"/>
                  </a:moveTo>
                  <a:lnTo>
                    <a:pt x="151774" y="2689"/>
                  </a:lnTo>
                  <a:lnTo>
                    <a:pt x="106379" y="17447"/>
                  </a:lnTo>
                  <a:lnTo>
                    <a:pt x="66175" y="43195"/>
                  </a:lnTo>
                  <a:lnTo>
                    <a:pt x="33439" y="78857"/>
                  </a:lnTo>
                  <a:lnTo>
                    <a:pt x="10443" y="123355"/>
                  </a:lnTo>
                  <a:lnTo>
                    <a:pt x="0" y="172355"/>
                  </a:lnTo>
                  <a:lnTo>
                    <a:pt x="2686" y="220711"/>
                  </a:lnTo>
                  <a:lnTo>
                    <a:pt x="17428" y="266146"/>
                  </a:lnTo>
                  <a:lnTo>
                    <a:pt x="43150" y="306385"/>
                  </a:lnTo>
                  <a:lnTo>
                    <a:pt x="78779" y="339153"/>
                  </a:lnTo>
                  <a:lnTo>
                    <a:pt x="123240" y="362173"/>
                  </a:lnTo>
                  <a:lnTo>
                    <a:pt x="172192" y="372630"/>
                  </a:lnTo>
                  <a:lnTo>
                    <a:pt x="220502" y="369942"/>
                  </a:lnTo>
                  <a:lnTo>
                    <a:pt x="265896" y="355186"/>
                  </a:lnTo>
                  <a:lnTo>
                    <a:pt x="306101" y="329439"/>
                  </a:lnTo>
                  <a:lnTo>
                    <a:pt x="338840" y="293775"/>
                  </a:lnTo>
                  <a:lnTo>
                    <a:pt x="361840" y="249273"/>
                  </a:lnTo>
                  <a:lnTo>
                    <a:pt x="372283" y="200273"/>
                  </a:lnTo>
                  <a:lnTo>
                    <a:pt x="369597" y="151918"/>
                  </a:lnTo>
                  <a:lnTo>
                    <a:pt x="354855" y="106483"/>
                  </a:lnTo>
                  <a:lnTo>
                    <a:pt x="329133" y="66243"/>
                  </a:lnTo>
                  <a:lnTo>
                    <a:pt x="293504" y="33476"/>
                  </a:lnTo>
                  <a:lnTo>
                    <a:pt x="249043" y="10455"/>
                  </a:lnTo>
                  <a:lnTo>
                    <a:pt x="200087" y="0"/>
                  </a:lnTo>
                  <a:close/>
                </a:path>
              </a:pathLst>
            </a:custGeom>
            <a:solidFill>
              <a:srgbClr val="FFFFFF">
                <a:alpha val="22859"/>
              </a:srgbClr>
            </a:solidFill>
          </p:spPr>
          <p:txBody>
            <a:bodyPr wrap="square" lIns="0" tIns="0" rIns="0" bIns="0" rtlCol="0"/>
            <a:lstStyle/>
            <a:p>
              <a:endParaRPr sz="1350"/>
            </a:p>
          </p:txBody>
        </p:sp>
        <p:sp>
          <p:nvSpPr>
            <p:cNvPr id="10" name="object 10">
              <a:extLst>
                <a:ext uri="{FF2B5EF4-FFF2-40B4-BE49-F238E27FC236}">
                  <a16:creationId xmlns:a16="http://schemas.microsoft.com/office/drawing/2014/main" id="{A978A70C-3725-4465-862F-537E45868A6A}"/>
                </a:ext>
              </a:extLst>
            </p:cNvPr>
            <p:cNvSpPr/>
            <p:nvPr userDrawn="1"/>
          </p:nvSpPr>
          <p:spPr>
            <a:xfrm>
              <a:off x="1" y="8326194"/>
              <a:ext cx="230504" cy="374015"/>
            </a:xfrm>
            <a:custGeom>
              <a:avLst/>
              <a:gdLst/>
              <a:ahLst/>
              <a:cxnLst/>
              <a:rect l="l" t="t" r="r" b="b"/>
              <a:pathLst>
                <a:path w="230504" h="374015">
                  <a:moveTo>
                    <a:pt x="36763" y="0"/>
                  </a:moveTo>
                  <a:lnTo>
                    <a:pt x="0" y="5067"/>
                  </a:lnTo>
                  <a:lnTo>
                    <a:pt x="0" y="368336"/>
                  </a:lnTo>
                  <a:lnTo>
                    <a:pt x="45198" y="373476"/>
                  </a:lnTo>
                  <a:lnTo>
                    <a:pt x="89869" y="367643"/>
                  </a:lnTo>
                  <a:lnTo>
                    <a:pt x="131938" y="351275"/>
                  </a:lnTo>
                  <a:lnTo>
                    <a:pt x="169333" y="324808"/>
                  </a:lnTo>
                  <a:lnTo>
                    <a:pt x="199981" y="288681"/>
                  </a:lnTo>
                  <a:lnTo>
                    <a:pt x="221488" y="243436"/>
                  </a:lnTo>
                  <a:lnTo>
                    <a:pt x="230072" y="195772"/>
                  </a:lnTo>
                  <a:lnTo>
                    <a:pt x="226252" y="148152"/>
                  </a:lnTo>
                  <a:lnTo>
                    <a:pt x="210546" y="103038"/>
                  </a:lnTo>
                  <a:lnTo>
                    <a:pt x="183473" y="62897"/>
                  </a:lnTo>
                  <a:lnTo>
                    <a:pt x="145551" y="30190"/>
                  </a:lnTo>
                  <a:lnTo>
                    <a:pt x="110695" y="12313"/>
                  </a:lnTo>
                  <a:lnTo>
                    <a:pt x="36763" y="0"/>
                  </a:lnTo>
                  <a:close/>
                </a:path>
              </a:pathLst>
            </a:custGeom>
            <a:solidFill>
              <a:srgbClr val="FFFFFF">
                <a:alpha val="29289"/>
              </a:srgbClr>
            </a:solidFill>
          </p:spPr>
          <p:txBody>
            <a:bodyPr wrap="square" lIns="0" tIns="0" rIns="0" bIns="0" rtlCol="0"/>
            <a:lstStyle/>
            <a:p>
              <a:endParaRPr sz="1350"/>
            </a:p>
          </p:txBody>
        </p:sp>
        <p:sp>
          <p:nvSpPr>
            <p:cNvPr id="11" name="object 11">
              <a:extLst>
                <a:ext uri="{FF2B5EF4-FFF2-40B4-BE49-F238E27FC236}">
                  <a16:creationId xmlns:a16="http://schemas.microsoft.com/office/drawing/2014/main" id="{2A7DF299-6289-4392-AFAD-2B3E84F77E99}"/>
                </a:ext>
              </a:extLst>
            </p:cNvPr>
            <p:cNvSpPr/>
            <p:nvPr userDrawn="1"/>
          </p:nvSpPr>
          <p:spPr>
            <a:xfrm>
              <a:off x="180971" y="2443735"/>
              <a:ext cx="372745" cy="373380"/>
            </a:xfrm>
            <a:custGeom>
              <a:avLst/>
              <a:gdLst/>
              <a:ahLst/>
              <a:cxnLst/>
              <a:rect l="l" t="t" r="r" b="b"/>
              <a:pathLst>
                <a:path w="372745" h="373380">
                  <a:moveTo>
                    <a:pt x="197927" y="0"/>
                  </a:moveTo>
                  <a:lnTo>
                    <a:pt x="149651" y="3252"/>
                  </a:lnTo>
                  <a:lnTo>
                    <a:pt x="102343" y="19627"/>
                  </a:lnTo>
                  <a:lnTo>
                    <a:pt x="61033" y="47924"/>
                  </a:lnTo>
                  <a:lnTo>
                    <a:pt x="29680" y="84813"/>
                  </a:lnTo>
                  <a:lnTo>
                    <a:pt x="9072" y="127904"/>
                  </a:lnTo>
                  <a:lnTo>
                    <a:pt x="0" y="174805"/>
                  </a:lnTo>
                  <a:lnTo>
                    <a:pt x="3249" y="223126"/>
                  </a:lnTo>
                  <a:lnTo>
                    <a:pt x="19609" y="270477"/>
                  </a:lnTo>
                  <a:lnTo>
                    <a:pt x="47877" y="311825"/>
                  </a:lnTo>
                  <a:lnTo>
                    <a:pt x="84732" y="343207"/>
                  </a:lnTo>
                  <a:lnTo>
                    <a:pt x="127783" y="363833"/>
                  </a:lnTo>
                  <a:lnTo>
                    <a:pt x="174643" y="372914"/>
                  </a:lnTo>
                  <a:lnTo>
                    <a:pt x="222922" y="369661"/>
                  </a:lnTo>
                  <a:lnTo>
                    <a:pt x="270230" y="353286"/>
                  </a:lnTo>
                  <a:lnTo>
                    <a:pt x="311537" y="324992"/>
                  </a:lnTo>
                  <a:lnTo>
                    <a:pt x="342888" y="288104"/>
                  </a:lnTo>
                  <a:lnTo>
                    <a:pt x="363495" y="245013"/>
                  </a:lnTo>
                  <a:lnTo>
                    <a:pt x="372568" y="198111"/>
                  </a:lnTo>
                  <a:lnTo>
                    <a:pt x="369317" y="149788"/>
                  </a:lnTo>
                  <a:lnTo>
                    <a:pt x="352953" y="102437"/>
                  </a:lnTo>
                  <a:lnTo>
                    <a:pt x="324686" y="61088"/>
                  </a:lnTo>
                  <a:lnTo>
                    <a:pt x="287834" y="29707"/>
                  </a:lnTo>
                  <a:lnTo>
                    <a:pt x="244785" y="9081"/>
                  </a:lnTo>
                  <a:lnTo>
                    <a:pt x="197927" y="0"/>
                  </a:lnTo>
                  <a:close/>
                </a:path>
              </a:pathLst>
            </a:custGeom>
            <a:solidFill>
              <a:srgbClr val="FFFFFF">
                <a:alpha val="87139"/>
              </a:srgbClr>
            </a:solidFill>
          </p:spPr>
          <p:txBody>
            <a:bodyPr wrap="square" lIns="0" tIns="0" rIns="0" bIns="0" rtlCol="0"/>
            <a:lstStyle/>
            <a:p>
              <a:endParaRPr sz="1350"/>
            </a:p>
          </p:txBody>
        </p:sp>
        <p:sp>
          <p:nvSpPr>
            <p:cNvPr id="12" name="object 12">
              <a:extLst>
                <a:ext uri="{FF2B5EF4-FFF2-40B4-BE49-F238E27FC236}">
                  <a16:creationId xmlns:a16="http://schemas.microsoft.com/office/drawing/2014/main" id="{E515E665-7A5B-4EB4-B77B-E0FAE30F12CF}"/>
                </a:ext>
              </a:extLst>
            </p:cNvPr>
            <p:cNvSpPr/>
            <p:nvPr userDrawn="1"/>
          </p:nvSpPr>
          <p:spPr>
            <a:xfrm>
              <a:off x="915627" y="2175409"/>
              <a:ext cx="373380" cy="374015"/>
            </a:xfrm>
            <a:custGeom>
              <a:avLst/>
              <a:gdLst/>
              <a:ahLst/>
              <a:cxnLst/>
              <a:rect l="l" t="t" r="r" b="b"/>
              <a:pathLst>
                <a:path w="373380" h="374014">
                  <a:moveTo>
                    <a:pt x="193330" y="0"/>
                  </a:moveTo>
                  <a:lnTo>
                    <a:pt x="143517" y="4954"/>
                  </a:lnTo>
                  <a:lnTo>
                    <a:pt x="96782" y="22893"/>
                  </a:lnTo>
                  <a:lnTo>
                    <a:pt x="57741" y="51501"/>
                  </a:lnTo>
                  <a:lnTo>
                    <a:pt x="27717" y="88635"/>
                  </a:lnTo>
                  <a:lnTo>
                    <a:pt x="8029" y="132153"/>
                  </a:lnTo>
                  <a:lnTo>
                    <a:pt x="0" y="179911"/>
                  </a:lnTo>
                  <a:lnTo>
                    <a:pt x="4949" y="229769"/>
                  </a:lnTo>
                  <a:lnTo>
                    <a:pt x="22873" y="276550"/>
                  </a:lnTo>
                  <a:lnTo>
                    <a:pt x="51456" y="315628"/>
                  </a:lnTo>
                  <a:lnTo>
                    <a:pt x="88558" y="345680"/>
                  </a:lnTo>
                  <a:lnTo>
                    <a:pt x="132036" y="365386"/>
                  </a:lnTo>
                  <a:lnTo>
                    <a:pt x="179751" y="373424"/>
                  </a:lnTo>
                  <a:lnTo>
                    <a:pt x="229559" y="368474"/>
                  </a:lnTo>
                  <a:lnTo>
                    <a:pt x="276299" y="350534"/>
                  </a:lnTo>
                  <a:lnTo>
                    <a:pt x="315342" y="321924"/>
                  </a:lnTo>
                  <a:lnTo>
                    <a:pt x="345368" y="284789"/>
                  </a:lnTo>
                  <a:lnTo>
                    <a:pt x="365057" y="241270"/>
                  </a:lnTo>
                  <a:lnTo>
                    <a:pt x="373087" y="193512"/>
                  </a:lnTo>
                  <a:lnTo>
                    <a:pt x="368137" y="143658"/>
                  </a:lnTo>
                  <a:lnTo>
                    <a:pt x="350214" y="96876"/>
                  </a:lnTo>
                  <a:lnTo>
                    <a:pt x="321630" y="57797"/>
                  </a:lnTo>
                  <a:lnTo>
                    <a:pt x="284528" y="27743"/>
                  </a:lnTo>
                  <a:lnTo>
                    <a:pt x="241047" y="8037"/>
                  </a:lnTo>
                  <a:lnTo>
                    <a:pt x="193330" y="0"/>
                  </a:lnTo>
                  <a:close/>
                </a:path>
              </a:pathLst>
            </a:custGeom>
            <a:solidFill>
              <a:srgbClr val="FFFFFF">
                <a:alpha val="93569"/>
              </a:srgbClr>
            </a:solidFill>
          </p:spPr>
          <p:txBody>
            <a:bodyPr wrap="square" lIns="0" tIns="0" rIns="0" bIns="0" rtlCol="0"/>
            <a:lstStyle/>
            <a:p>
              <a:endParaRPr sz="1350"/>
            </a:p>
          </p:txBody>
        </p:sp>
        <p:sp>
          <p:nvSpPr>
            <p:cNvPr id="13" name="object 13">
              <a:extLst>
                <a:ext uri="{FF2B5EF4-FFF2-40B4-BE49-F238E27FC236}">
                  <a16:creationId xmlns:a16="http://schemas.microsoft.com/office/drawing/2014/main" id="{EA108E4C-0FDE-4A79-95EE-9E9A87260EBD}"/>
                </a:ext>
              </a:extLst>
            </p:cNvPr>
            <p:cNvSpPr/>
            <p:nvPr userDrawn="1"/>
          </p:nvSpPr>
          <p:spPr>
            <a:xfrm>
              <a:off x="1703742" y="2083708"/>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9"/>
                  </a:lnTo>
                  <a:lnTo>
                    <a:pt x="137008" y="366909"/>
                  </a:lnTo>
                  <a:lnTo>
                    <a:pt x="186620" y="373581"/>
                  </a:lnTo>
                  <a:lnTo>
                    <a:pt x="236232" y="366909"/>
                  </a:lnTo>
                  <a:lnTo>
                    <a:pt x="280811" y="348079"/>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solidFill>
          </p:spPr>
          <p:txBody>
            <a:bodyPr wrap="square" lIns="0" tIns="0" rIns="0" bIns="0" rtlCol="0"/>
            <a:lstStyle/>
            <a:p>
              <a:endParaRPr sz="1350"/>
            </a:p>
          </p:txBody>
        </p:sp>
        <p:sp>
          <p:nvSpPr>
            <p:cNvPr id="14" name="object 14">
              <a:extLst>
                <a:ext uri="{FF2B5EF4-FFF2-40B4-BE49-F238E27FC236}">
                  <a16:creationId xmlns:a16="http://schemas.microsoft.com/office/drawing/2014/main" id="{EC94A245-5070-4654-B9D0-B34B0176C761}"/>
                </a:ext>
              </a:extLst>
            </p:cNvPr>
            <p:cNvSpPr/>
            <p:nvPr userDrawn="1"/>
          </p:nvSpPr>
          <p:spPr>
            <a:xfrm>
              <a:off x="2119832" y="8009782"/>
              <a:ext cx="371475" cy="371475"/>
            </a:xfrm>
            <a:custGeom>
              <a:avLst/>
              <a:gdLst/>
              <a:ahLst/>
              <a:cxnLst/>
              <a:rect l="l" t="t" r="r" b="b"/>
              <a:pathLst>
                <a:path w="371475" h="371475">
                  <a:moveTo>
                    <a:pt x="205768" y="0"/>
                  </a:moveTo>
                  <a:lnTo>
                    <a:pt x="155731" y="1354"/>
                  </a:lnTo>
                  <a:lnTo>
                    <a:pt x="107825" y="15876"/>
                  </a:lnTo>
                  <a:lnTo>
                    <a:pt x="66827" y="41596"/>
                  </a:lnTo>
                  <a:lnTo>
                    <a:pt x="34208" y="76469"/>
                  </a:lnTo>
                  <a:lnTo>
                    <a:pt x="11442" y="118455"/>
                  </a:lnTo>
                  <a:lnTo>
                    <a:pt x="0" y="165510"/>
                  </a:lnTo>
                  <a:lnTo>
                    <a:pt x="1352" y="215594"/>
                  </a:lnTo>
                  <a:lnTo>
                    <a:pt x="15862" y="263544"/>
                  </a:lnTo>
                  <a:lnTo>
                    <a:pt x="41560" y="304582"/>
                  </a:lnTo>
                  <a:lnTo>
                    <a:pt x="76405" y="337231"/>
                  </a:lnTo>
                  <a:lnTo>
                    <a:pt x="118355" y="360019"/>
                  </a:lnTo>
                  <a:lnTo>
                    <a:pt x="165369" y="371471"/>
                  </a:lnTo>
                  <a:lnTo>
                    <a:pt x="215408" y="370114"/>
                  </a:lnTo>
                  <a:lnTo>
                    <a:pt x="263314" y="355591"/>
                  </a:lnTo>
                  <a:lnTo>
                    <a:pt x="304312" y="329872"/>
                  </a:lnTo>
                  <a:lnTo>
                    <a:pt x="336930" y="294998"/>
                  </a:lnTo>
                  <a:lnTo>
                    <a:pt x="359696" y="253012"/>
                  </a:lnTo>
                  <a:lnTo>
                    <a:pt x="371139" y="205956"/>
                  </a:lnTo>
                  <a:lnTo>
                    <a:pt x="369786" y="155873"/>
                  </a:lnTo>
                  <a:lnTo>
                    <a:pt x="355272" y="107920"/>
                  </a:lnTo>
                  <a:lnTo>
                    <a:pt x="329574" y="66883"/>
                  </a:lnTo>
                  <a:lnTo>
                    <a:pt x="294730" y="34236"/>
                  </a:lnTo>
                  <a:lnTo>
                    <a:pt x="252781" y="11451"/>
                  </a:lnTo>
                  <a:lnTo>
                    <a:pt x="205768" y="0"/>
                  </a:lnTo>
                  <a:close/>
                </a:path>
              </a:pathLst>
            </a:custGeom>
            <a:solidFill>
              <a:srgbClr val="FFFFFF">
                <a:alpha val="9999"/>
              </a:srgbClr>
            </a:solidFill>
          </p:spPr>
          <p:txBody>
            <a:bodyPr wrap="square" lIns="0" tIns="0" rIns="0" bIns="0" rtlCol="0"/>
            <a:lstStyle/>
            <a:p>
              <a:endParaRPr sz="1350"/>
            </a:p>
          </p:txBody>
        </p:sp>
        <p:sp>
          <p:nvSpPr>
            <p:cNvPr id="15" name="object 15">
              <a:extLst>
                <a:ext uri="{FF2B5EF4-FFF2-40B4-BE49-F238E27FC236}">
                  <a16:creationId xmlns:a16="http://schemas.microsoft.com/office/drawing/2014/main" id="{995E0190-E45D-46AD-808B-0684E237E0DE}"/>
                </a:ext>
              </a:extLst>
            </p:cNvPr>
            <p:cNvSpPr/>
            <p:nvPr userDrawn="1"/>
          </p:nvSpPr>
          <p:spPr>
            <a:xfrm>
              <a:off x="1413251" y="8026836"/>
              <a:ext cx="371475" cy="371475"/>
            </a:xfrm>
            <a:custGeom>
              <a:avLst/>
              <a:gdLst/>
              <a:ahLst/>
              <a:cxnLst/>
              <a:rect l="l" t="t" r="r" b="b"/>
              <a:pathLst>
                <a:path w="371475" h="371475">
                  <a:moveTo>
                    <a:pt x="206326" y="0"/>
                  </a:moveTo>
                  <a:lnTo>
                    <a:pt x="156281" y="1075"/>
                  </a:lnTo>
                  <a:lnTo>
                    <a:pt x="109876" y="14794"/>
                  </a:lnTo>
                  <a:lnTo>
                    <a:pt x="69079" y="39588"/>
                  </a:lnTo>
                  <a:lnTo>
                    <a:pt x="35855" y="73887"/>
                  </a:lnTo>
                  <a:lnTo>
                    <a:pt x="12173" y="116119"/>
                  </a:lnTo>
                  <a:lnTo>
                    <a:pt x="0" y="164717"/>
                  </a:lnTo>
                  <a:lnTo>
                    <a:pt x="1074" y="214808"/>
                  </a:lnTo>
                  <a:lnTo>
                    <a:pt x="14780" y="261255"/>
                  </a:lnTo>
                  <a:lnTo>
                    <a:pt x="39551" y="302090"/>
                  </a:lnTo>
                  <a:lnTo>
                    <a:pt x="73816" y="335343"/>
                  </a:lnTo>
                  <a:lnTo>
                    <a:pt x="116007" y="359047"/>
                  </a:lnTo>
                  <a:lnTo>
                    <a:pt x="164556" y="371232"/>
                  </a:lnTo>
                  <a:lnTo>
                    <a:pt x="214605" y="370157"/>
                  </a:lnTo>
                  <a:lnTo>
                    <a:pt x="261011" y="356438"/>
                  </a:lnTo>
                  <a:lnTo>
                    <a:pt x="301809" y="331645"/>
                  </a:lnTo>
                  <a:lnTo>
                    <a:pt x="335032" y="297349"/>
                  </a:lnTo>
                  <a:lnTo>
                    <a:pt x="358716" y="255119"/>
                  </a:lnTo>
                  <a:lnTo>
                    <a:pt x="370894" y="206525"/>
                  </a:lnTo>
                  <a:lnTo>
                    <a:pt x="369819" y="156433"/>
                  </a:lnTo>
                  <a:lnTo>
                    <a:pt x="356112" y="109984"/>
                  </a:lnTo>
                  <a:lnTo>
                    <a:pt x="331341" y="69147"/>
                  </a:lnTo>
                  <a:lnTo>
                    <a:pt x="297074" y="35891"/>
                  </a:lnTo>
                  <a:lnTo>
                    <a:pt x="254879" y="12185"/>
                  </a:lnTo>
                  <a:lnTo>
                    <a:pt x="206326" y="0"/>
                  </a:lnTo>
                  <a:close/>
                </a:path>
              </a:pathLst>
            </a:custGeom>
            <a:solidFill>
              <a:srgbClr val="FFFFFF">
                <a:alpha val="15419"/>
              </a:srgbClr>
            </a:solidFill>
          </p:spPr>
          <p:txBody>
            <a:bodyPr wrap="square" lIns="0" tIns="0" rIns="0" bIns="0" rtlCol="0"/>
            <a:lstStyle/>
            <a:p>
              <a:endParaRPr sz="1350"/>
            </a:p>
          </p:txBody>
        </p:sp>
        <p:sp>
          <p:nvSpPr>
            <p:cNvPr id="16" name="object 16">
              <a:extLst>
                <a:ext uri="{FF2B5EF4-FFF2-40B4-BE49-F238E27FC236}">
                  <a16:creationId xmlns:a16="http://schemas.microsoft.com/office/drawing/2014/main" id="{9DF436DC-4170-4483-BDF1-F5DF0AD8F705}"/>
                </a:ext>
              </a:extLst>
            </p:cNvPr>
            <p:cNvSpPr/>
            <p:nvPr userDrawn="1"/>
          </p:nvSpPr>
          <p:spPr>
            <a:xfrm>
              <a:off x="735064" y="7853877"/>
              <a:ext cx="370840" cy="371475"/>
            </a:xfrm>
            <a:custGeom>
              <a:avLst/>
              <a:gdLst/>
              <a:ahLst/>
              <a:cxnLst/>
              <a:rect l="l" t="t" r="r" b="b"/>
              <a:pathLst>
                <a:path w="370840" h="371475">
                  <a:moveTo>
                    <a:pt x="207514" y="0"/>
                  </a:moveTo>
                  <a:lnTo>
                    <a:pt x="159128" y="545"/>
                  </a:lnTo>
                  <a:lnTo>
                    <a:pt x="113124" y="13276"/>
                  </a:lnTo>
                  <a:lnTo>
                    <a:pt x="71821" y="37220"/>
                  </a:lnTo>
                  <a:lnTo>
                    <a:pt x="37540" y="71401"/>
                  </a:lnTo>
                  <a:lnTo>
                    <a:pt x="12599" y="114846"/>
                  </a:lnTo>
                  <a:lnTo>
                    <a:pt x="0" y="163330"/>
                  </a:lnTo>
                  <a:lnTo>
                    <a:pt x="547" y="211755"/>
                  </a:lnTo>
                  <a:lnTo>
                    <a:pt x="13268" y="257798"/>
                  </a:lnTo>
                  <a:lnTo>
                    <a:pt x="37189" y="299138"/>
                  </a:lnTo>
                  <a:lnTo>
                    <a:pt x="71336" y="333453"/>
                  </a:lnTo>
                  <a:lnTo>
                    <a:pt x="114736" y="358421"/>
                  </a:lnTo>
                  <a:lnTo>
                    <a:pt x="163181" y="371032"/>
                  </a:lnTo>
                  <a:lnTo>
                    <a:pt x="211564" y="370482"/>
                  </a:lnTo>
                  <a:lnTo>
                    <a:pt x="257566" y="357748"/>
                  </a:lnTo>
                  <a:lnTo>
                    <a:pt x="298868" y="333805"/>
                  </a:lnTo>
                  <a:lnTo>
                    <a:pt x="333149" y="299627"/>
                  </a:lnTo>
                  <a:lnTo>
                    <a:pt x="358090" y="256191"/>
                  </a:lnTo>
                  <a:lnTo>
                    <a:pt x="370690" y="207701"/>
                  </a:lnTo>
                  <a:lnTo>
                    <a:pt x="370142" y="159272"/>
                  </a:lnTo>
                  <a:lnTo>
                    <a:pt x="357422" y="113226"/>
                  </a:lnTo>
                  <a:lnTo>
                    <a:pt x="333503" y="71886"/>
                  </a:lnTo>
                  <a:lnTo>
                    <a:pt x="299359" y="37575"/>
                  </a:lnTo>
                  <a:lnTo>
                    <a:pt x="255963" y="12615"/>
                  </a:lnTo>
                  <a:lnTo>
                    <a:pt x="207514" y="0"/>
                  </a:lnTo>
                  <a:close/>
                </a:path>
              </a:pathLst>
            </a:custGeom>
            <a:solidFill>
              <a:srgbClr val="FFFFFF">
                <a:alpha val="20829"/>
              </a:srgbClr>
            </a:solidFill>
          </p:spPr>
          <p:txBody>
            <a:bodyPr wrap="square" lIns="0" tIns="0" rIns="0" bIns="0" rtlCol="0"/>
            <a:lstStyle/>
            <a:p>
              <a:endParaRPr sz="1350"/>
            </a:p>
          </p:txBody>
        </p:sp>
        <p:sp>
          <p:nvSpPr>
            <p:cNvPr id="17" name="object 17">
              <a:extLst>
                <a:ext uri="{FF2B5EF4-FFF2-40B4-BE49-F238E27FC236}">
                  <a16:creationId xmlns:a16="http://schemas.microsoft.com/office/drawing/2014/main" id="{052CF073-378F-4586-8EE5-D9C1A725C041}"/>
                </a:ext>
              </a:extLst>
            </p:cNvPr>
            <p:cNvSpPr/>
            <p:nvPr userDrawn="1"/>
          </p:nvSpPr>
          <p:spPr>
            <a:xfrm>
              <a:off x="130270" y="7502118"/>
              <a:ext cx="370840" cy="370840"/>
            </a:xfrm>
            <a:custGeom>
              <a:avLst/>
              <a:gdLst/>
              <a:ahLst/>
              <a:cxnLst/>
              <a:rect l="l" t="t" r="r" b="b"/>
              <a:pathLst>
                <a:path w="370840" h="370840">
                  <a:moveTo>
                    <a:pt x="162645" y="0"/>
                  </a:moveTo>
                  <a:lnTo>
                    <a:pt x="116389" y="11773"/>
                  </a:lnTo>
                  <a:lnTo>
                    <a:pt x="74100" y="35308"/>
                  </a:lnTo>
                  <a:lnTo>
                    <a:pt x="38276" y="70301"/>
                  </a:lnTo>
                  <a:lnTo>
                    <a:pt x="12952" y="113520"/>
                  </a:lnTo>
                  <a:lnTo>
                    <a:pt x="295" y="160266"/>
                  </a:lnTo>
                  <a:lnTo>
                    <a:pt x="0" y="208038"/>
                  </a:lnTo>
                  <a:lnTo>
                    <a:pt x="11761" y="254337"/>
                  </a:lnTo>
                  <a:lnTo>
                    <a:pt x="35275" y="296665"/>
                  </a:lnTo>
                  <a:lnTo>
                    <a:pt x="70235" y="332522"/>
                  </a:lnTo>
                  <a:lnTo>
                    <a:pt x="113416" y="357866"/>
                  </a:lnTo>
                  <a:lnTo>
                    <a:pt x="160120" y="370533"/>
                  </a:lnTo>
                  <a:lnTo>
                    <a:pt x="207850" y="370828"/>
                  </a:lnTo>
                  <a:lnTo>
                    <a:pt x="254108" y="359055"/>
                  </a:lnTo>
                  <a:lnTo>
                    <a:pt x="296396" y="335519"/>
                  </a:lnTo>
                  <a:lnTo>
                    <a:pt x="332217" y="300523"/>
                  </a:lnTo>
                  <a:lnTo>
                    <a:pt x="357541" y="257303"/>
                  </a:lnTo>
                  <a:lnTo>
                    <a:pt x="370198" y="210558"/>
                  </a:lnTo>
                  <a:lnTo>
                    <a:pt x="370492" y="162786"/>
                  </a:lnTo>
                  <a:lnTo>
                    <a:pt x="358729" y="116486"/>
                  </a:lnTo>
                  <a:lnTo>
                    <a:pt x="335212" y="74158"/>
                  </a:lnTo>
                  <a:lnTo>
                    <a:pt x="300248" y="38301"/>
                  </a:lnTo>
                  <a:lnTo>
                    <a:pt x="257072" y="12959"/>
                  </a:lnTo>
                  <a:lnTo>
                    <a:pt x="210372" y="293"/>
                  </a:lnTo>
                  <a:lnTo>
                    <a:pt x="162645" y="0"/>
                  </a:lnTo>
                  <a:close/>
                </a:path>
              </a:pathLst>
            </a:custGeom>
            <a:solidFill>
              <a:srgbClr val="FFFFFF">
                <a:alpha val="26249"/>
              </a:srgbClr>
            </a:solidFill>
          </p:spPr>
          <p:txBody>
            <a:bodyPr wrap="square" lIns="0" tIns="0" rIns="0" bIns="0" rtlCol="0"/>
            <a:lstStyle/>
            <a:p>
              <a:endParaRPr sz="1350"/>
            </a:p>
          </p:txBody>
        </p:sp>
        <p:sp>
          <p:nvSpPr>
            <p:cNvPr id="18" name="object 18">
              <a:extLst>
                <a:ext uri="{FF2B5EF4-FFF2-40B4-BE49-F238E27FC236}">
                  <a16:creationId xmlns:a16="http://schemas.microsoft.com/office/drawing/2014/main" id="{CE95AC59-141D-49E5-B81F-6363AD6BB129}"/>
                </a:ext>
              </a:extLst>
            </p:cNvPr>
            <p:cNvSpPr/>
            <p:nvPr userDrawn="1"/>
          </p:nvSpPr>
          <p:spPr>
            <a:xfrm>
              <a:off x="6" y="3741446"/>
              <a:ext cx="192405" cy="374015"/>
            </a:xfrm>
            <a:custGeom>
              <a:avLst/>
              <a:gdLst/>
              <a:ahLst/>
              <a:cxnLst/>
              <a:rect l="l" t="t" r="r" b="b"/>
              <a:pathLst>
                <a:path w="192405" h="374014">
                  <a:moveTo>
                    <a:pt x="0" y="0"/>
                  </a:moveTo>
                  <a:lnTo>
                    <a:pt x="0" y="373413"/>
                  </a:lnTo>
                  <a:lnTo>
                    <a:pt x="38929" y="370492"/>
                  </a:lnTo>
                  <a:lnTo>
                    <a:pt x="76612" y="359471"/>
                  </a:lnTo>
                  <a:lnTo>
                    <a:pt x="111669" y="340404"/>
                  </a:lnTo>
                  <a:lnTo>
                    <a:pt x="142724" y="313347"/>
                  </a:lnTo>
                  <a:lnTo>
                    <a:pt x="171458" y="272323"/>
                  </a:lnTo>
                  <a:lnTo>
                    <a:pt x="187854" y="226758"/>
                  </a:lnTo>
                  <a:lnTo>
                    <a:pt x="192012" y="179168"/>
                  </a:lnTo>
                  <a:lnTo>
                    <a:pt x="184034" y="132069"/>
                  </a:lnTo>
                  <a:lnTo>
                    <a:pt x="164021" y="87976"/>
                  </a:lnTo>
                  <a:lnTo>
                    <a:pt x="132074" y="49406"/>
                  </a:lnTo>
                  <a:lnTo>
                    <a:pt x="69681" y="11242"/>
                  </a:lnTo>
                  <a:lnTo>
                    <a:pt x="0" y="0"/>
                  </a:lnTo>
                  <a:close/>
                </a:path>
              </a:pathLst>
            </a:custGeom>
            <a:solidFill>
              <a:srgbClr val="FFFFFF">
                <a:alpha val="58749"/>
              </a:srgbClr>
            </a:solidFill>
          </p:spPr>
          <p:txBody>
            <a:bodyPr wrap="square" lIns="0" tIns="0" rIns="0" bIns="0" rtlCol="0"/>
            <a:lstStyle/>
            <a:p>
              <a:endParaRPr sz="1350"/>
            </a:p>
          </p:txBody>
        </p:sp>
        <p:sp>
          <p:nvSpPr>
            <p:cNvPr id="19" name="object 19">
              <a:extLst>
                <a:ext uri="{FF2B5EF4-FFF2-40B4-BE49-F238E27FC236}">
                  <a16:creationId xmlns:a16="http://schemas.microsoft.com/office/drawing/2014/main" id="{55B9EE7B-7FF6-42FC-B581-22345456A213}"/>
                </a:ext>
              </a:extLst>
            </p:cNvPr>
            <p:cNvSpPr/>
            <p:nvPr userDrawn="1"/>
          </p:nvSpPr>
          <p:spPr>
            <a:xfrm>
              <a:off x="365636" y="3290349"/>
              <a:ext cx="373380" cy="374015"/>
            </a:xfrm>
            <a:custGeom>
              <a:avLst/>
              <a:gdLst/>
              <a:ahLst/>
              <a:cxnLst/>
              <a:rect l="l" t="t" r="r" b="b"/>
              <a:pathLst>
                <a:path w="373380" h="374014">
                  <a:moveTo>
                    <a:pt x="182446" y="0"/>
                  </a:moveTo>
                  <a:lnTo>
                    <a:pt x="134616" y="7328"/>
                  </a:lnTo>
                  <a:lnTo>
                    <a:pt x="88862" y="27651"/>
                  </a:lnTo>
                  <a:lnTo>
                    <a:pt x="50091" y="59341"/>
                  </a:lnTo>
                  <a:lnTo>
                    <a:pt x="21968" y="98751"/>
                  </a:lnTo>
                  <a:lnTo>
                    <a:pt x="5076" y="143431"/>
                  </a:lnTo>
                  <a:lnTo>
                    <a:pt x="0" y="190931"/>
                  </a:lnTo>
                  <a:lnTo>
                    <a:pt x="7322" y="238804"/>
                  </a:lnTo>
                  <a:lnTo>
                    <a:pt x="27626" y="284600"/>
                  </a:lnTo>
                  <a:lnTo>
                    <a:pt x="59287" y="323407"/>
                  </a:lnTo>
                  <a:lnTo>
                    <a:pt x="98661" y="351557"/>
                  </a:lnTo>
                  <a:lnTo>
                    <a:pt x="143300" y="368464"/>
                  </a:lnTo>
                  <a:lnTo>
                    <a:pt x="190758" y="373545"/>
                  </a:lnTo>
                  <a:lnTo>
                    <a:pt x="238587" y="366216"/>
                  </a:lnTo>
                  <a:lnTo>
                    <a:pt x="284341" y="345893"/>
                  </a:lnTo>
                  <a:lnTo>
                    <a:pt x="323113" y="314202"/>
                  </a:lnTo>
                  <a:lnTo>
                    <a:pt x="351238" y="274793"/>
                  </a:lnTo>
                  <a:lnTo>
                    <a:pt x="368131" y="230113"/>
                  </a:lnTo>
                  <a:lnTo>
                    <a:pt x="373208" y="182612"/>
                  </a:lnTo>
                  <a:lnTo>
                    <a:pt x="365885" y="134739"/>
                  </a:lnTo>
                  <a:lnTo>
                    <a:pt x="345577" y="88943"/>
                  </a:lnTo>
                  <a:lnTo>
                    <a:pt x="313916" y="50137"/>
                  </a:lnTo>
                  <a:lnTo>
                    <a:pt x="274542" y="21988"/>
                  </a:lnTo>
                  <a:lnTo>
                    <a:pt x="229903" y="5081"/>
                  </a:lnTo>
                  <a:lnTo>
                    <a:pt x="182446" y="0"/>
                  </a:lnTo>
                  <a:close/>
                </a:path>
              </a:pathLst>
            </a:custGeom>
            <a:solidFill>
              <a:srgbClr val="FFFFFF">
                <a:alpha val="64169"/>
              </a:srgbClr>
            </a:solidFill>
          </p:spPr>
          <p:txBody>
            <a:bodyPr wrap="square" lIns="0" tIns="0" rIns="0" bIns="0" rtlCol="0"/>
            <a:lstStyle/>
            <a:p>
              <a:endParaRPr sz="1350"/>
            </a:p>
          </p:txBody>
        </p:sp>
        <p:sp>
          <p:nvSpPr>
            <p:cNvPr id="20" name="object 20">
              <a:extLst>
                <a:ext uri="{FF2B5EF4-FFF2-40B4-BE49-F238E27FC236}">
                  <a16:creationId xmlns:a16="http://schemas.microsoft.com/office/drawing/2014/main" id="{330D0191-F8AF-42A4-AF89-F8C14170B4B9}"/>
                </a:ext>
              </a:extLst>
            </p:cNvPr>
            <p:cNvSpPr/>
            <p:nvPr userDrawn="1"/>
          </p:nvSpPr>
          <p:spPr>
            <a:xfrm>
              <a:off x="1004213" y="3010067"/>
              <a:ext cx="373380" cy="374015"/>
            </a:xfrm>
            <a:custGeom>
              <a:avLst/>
              <a:gdLst/>
              <a:ahLst/>
              <a:cxnLst/>
              <a:rect l="l" t="t" r="r" b="b"/>
              <a:pathLst>
                <a:path w="373380" h="374014">
                  <a:moveTo>
                    <a:pt x="185553" y="0"/>
                  </a:moveTo>
                  <a:lnTo>
                    <a:pt x="135996" y="7058"/>
                  </a:lnTo>
                  <a:lnTo>
                    <a:pt x="90059" y="26960"/>
                  </a:lnTo>
                  <a:lnTo>
                    <a:pt x="52262" y="57197"/>
                  </a:lnTo>
                  <a:lnTo>
                    <a:pt x="23833" y="95571"/>
                  </a:lnTo>
                  <a:lnTo>
                    <a:pt x="6003" y="139885"/>
                  </a:lnTo>
                  <a:lnTo>
                    <a:pt x="0" y="187941"/>
                  </a:lnTo>
                  <a:lnTo>
                    <a:pt x="7052" y="237543"/>
                  </a:lnTo>
                  <a:lnTo>
                    <a:pt x="26936" y="283523"/>
                  </a:lnTo>
                  <a:lnTo>
                    <a:pt x="57145" y="321354"/>
                  </a:lnTo>
                  <a:lnTo>
                    <a:pt x="95483" y="349808"/>
                  </a:lnTo>
                  <a:lnTo>
                    <a:pt x="139757" y="367655"/>
                  </a:lnTo>
                  <a:lnTo>
                    <a:pt x="187770" y="373664"/>
                  </a:lnTo>
                  <a:lnTo>
                    <a:pt x="237327" y="366605"/>
                  </a:lnTo>
                  <a:lnTo>
                    <a:pt x="283265" y="346703"/>
                  </a:lnTo>
                  <a:lnTo>
                    <a:pt x="321063" y="316467"/>
                  </a:lnTo>
                  <a:lnTo>
                    <a:pt x="349493" y="278093"/>
                  </a:lnTo>
                  <a:lnTo>
                    <a:pt x="367324" y="233779"/>
                  </a:lnTo>
                  <a:lnTo>
                    <a:pt x="373326" y="185722"/>
                  </a:lnTo>
                  <a:lnTo>
                    <a:pt x="366270" y="136120"/>
                  </a:lnTo>
                  <a:lnTo>
                    <a:pt x="346387" y="90141"/>
                  </a:lnTo>
                  <a:lnTo>
                    <a:pt x="316178" y="52309"/>
                  </a:lnTo>
                  <a:lnTo>
                    <a:pt x="277839" y="23855"/>
                  </a:lnTo>
                  <a:lnTo>
                    <a:pt x="233566" y="6008"/>
                  </a:lnTo>
                  <a:lnTo>
                    <a:pt x="185553" y="0"/>
                  </a:lnTo>
                  <a:close/>
                </a:path>
              </a:pathLst>
            </a:custGeom>
            <a:solidFill>
              <a:srgbClr val="FFFFFF">
                <a:alpha val="69578"/>
              </a:srgbClr>
            </a:solidFill>
          </p:spPr>
          <p:txBody>
            <a:bodyPr wrap="square" lIns="0" tIns="0" rIns="0" bIns="0" rtlCol="0"/>
            <a:lstStyle/>
            <a:p>
              <a:endParaRPr sz="1350"/>
            </a:p>
          </p:txBody>
        </p:sp>
        <p:sp>
          <p:nvSpPr>
            <p:cNvPr id="21" name="object 21">
              <a:extLst>
                <a:ext uri="{FF2B5EF4-FFF2-40B4-BE49-F238E27FC236}">
                  <a16:creationId xmlns:a16="http://schemas.microsoft.com/office/drawing/2014/main" id="{B2E94F4F-9299-493C-8DE7-F148FB93EDAA}"/>
                </a:ext>
              </a:extLst>
            </p:cNvPr>
            <p:cNvSpPr/>
            <p:nvPr userDrawn="1"/>
          </p:nvSpPr>
          <p:spPr>
            <a:xfrm>
              <a:off x="1703742" y="291388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3"/>
                  </a:lnTo>
                  <a:lnTo>
                    <a:pt x="25478" y="281062"/>
                  </a:lnTo>
                  <a:lnTo>
                    <a:pt x="54659" y="318867"/>
                  </a:lnTo>
                  <a:lnTo>
                    <a:pt x="92428" y="348076"/>
                  </a:lnTo>
                  <a:lnTo>
                    <a:pt x="137008" y="366907"/>
                  </a:lnTo>
                  <a:lnTo>
                    <a:pt x="186620" y="373580"/>
                  </a:lnTo>
                  <a:lnTo>
                    <a:pt x="236232" y="366907"/>
                  </a:lnTo>
                  <a:lnTo>
                    <a:pt x="280811" y="348076"/>
                  </a:lnTo>
                  <a:lnTo>
                    <a:pt x="318581" y="318867"/>
                  </a:lnTo>
                  <a:lnTo>
                    <a:pt x="347761" y="281062"/>
                  </a:lnTo>
                  <a:lnTo>
                    <a:pt x="366573" y="236443"/>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75000"/>
              </a:srgbClr>
            </a:solidFill>
          </p:spPr>
          <p:txBody>
            <a:bodyPr wrap="square" lIns="0" tIns="0" rIns="0" bIns="0" rtlCol="0"/>
            <a:lstStyle/>
            <a:p>
              <a:endParaRPr sz="1350"/>
            </a:p>
          </p:txBody>
        </p:sp>
        <p:sp>
          <p:nvSpPr>
            <p:cNvPr id="22" name="object 22">
              <a:extLst>
                <a:ext uri="{FF2B5EF4-FFF2-40B4-BE49-F238E27FC236}">
                  <a16:creationId xmlns:a16="http://schemas.microsoft.com/office/drawing/2014/main" id="{A1524399-8984-4F80-9EB9-8F76F7B2D886}"/>
                </a:ext>
              </a:extLst>
            </p:cNvPr>
            <p:cNvSpPr/>
            <p:nvPr userDrawn="1"/>
          </p:nvSpPr>
          <p:spPr>
            <a:xfrm>
              <a:off x="2118817" y="7162059"/>
              <a:ext cx="373380" cy="374015"/>
            </a:xfrm>
            <a:custGeom>
              <a:avLst/>
              <a:gdLst/>
              <a:ahLst/>
              <a:cxnLst/>
              <a:rect l="l" t="t" r="r" b="b"/>
              <a:pathLst>
                <a:path w="373380" h="374015">
                  <a:moveTo>
                    <a:pt x="191996" y="0"/>
                  </a:moveTo>
                  <a:lnTo>
                    <a:pt x="142221" y="5324"/>
                  </a:lnTo>
                  <a:lnTo>
                    <a:pt x="95619" y="23610"/>
                  </a:lnTo>
                  <a:lnTo>
                    <a:pt x="56791" y="52508"/>
                  </a:lnTo>
                  <a:lnTo>
                    <a:pt x="27041" y="89864"/>
                  </a:lnTo>
                  <a:lnTo>
                    <a:pt x="7676" y="133528"/>
                  </a:lnTo>
                  <a:lnTo>
                    <a:pt x="0" y="181346"/>
                  </a:lnTo>
                  <a:lnTo>
                    <a:pt x="5318" y="231166"/>
                  </a:lnTo>
                  <a:lnTo>
                    <a:pt x="23588" y="277810"/>
                  </a:lnTo>
                  <a:lnTo>
                    <a:pt x="52459" y="316674"/>
                  </a:lnTo>
                  <a:lnTo>
                    <a:pt x="89781" y="346451"/>
                  </a:lnTo>
                  <a:lnTo>
                    <a:pt x="133405" y="365834"/>
                  </a:lnTo>
                  <a:lnTo>
                    <a:pt x="181180" y="373517"/>
                  </a:lnTo>
                  <a:lnTo>
                    <a:pt x="230954" y="368193"/>
                  </a:lnTo>
                  <a:lnTo>
                    <a:pt x="277556" y="349904"/>
                  </a:lnTo>
                  <a:lnTo>
                    <a:pt x="316384" y="321006"/>
                  </a:lnTo>
                  <a:lnTo>
                    <a:pt x="346134" y="283650"/>
                  </a:lnTo>
                  <a:lnTo>
                    <a:pt x="365500" y="239988"/>
                  </a:lnTo>
                  <a:lnTo>
                    <a:pt x="373176" y="192171"/>
                  </a:lnTo>
                  <a:lnTo>
                    <a:pt x="367857" y="142351"/>
                  </a:lnTo>
                  <a:lnTo>
                    <a:pt x="349588" y="95703"/>
                  </a:lnTo>
                  <a:lnTo>
                    <a:pt x="320717" y="56839"/>
                  </a:lnTo>
                  <a:lnTo>
                    <a:pt x="283394" y="27063"/>
                  </a:lnTo>
                  <a:lnTo>
                    <a:pt x="239770" y="7681"/>
                  </a:lnTo>
                  <a:lnTo>
                    <a:pt x="191996" y="0"/>
                  </a:lnTo>
                  <a:close/>
                </a:path>
              </a:pathLst>
            </a:custGeom>
            <a:solidFill>
              <a:srgbClr val="FFFFFF">
                <a:alpha val="9999"/>
              </a:srgbClr>
            </a:solidFill>
          </p:spPr>
          <p:txBody>
            <a:bodyPr wrap="square" lIns="0" tIns="0" rIns="0" bIns="0" rtlCol="0"/>
            <a:lstStyle/>
            <a:p>
              <a:endParaRPr sz="1350"/>
            </a:p>
          </p:txBody>
        </p:sp>
        <p:sp>
          <p:nvSpPr>
            <p:cNvPr id="23" name="object 23">
              <a:extLst>
                <a:ext uri="{FF2B5EF4-FFF2-40B4-BE49-F238E27FC236}">
                  <a16:creationId xmlns:a16="http://schemas.microsoft.com/office/drawing/2014/main" id="{0BC29067-73E6-4F3E-B55E-4FEF2A0E46DA}"/>
                </a:ext>
              </a:extLst>
            </p:cNvPr>
            <p:cNvSpPr/>
            <p:nvPr userDrawn="1"/>
          </p:nvSpPr>
          <p:spPr>
            <a:xfrm>
              <a:off x="1471181" y="7197873"/>
              <a:ext cx="370205" cy="370840"/>
            </a:xfrm>
            <a:custGeom>
              <a:avLst/>
              <a:gdLst/>
              <a:ahLst/>
              <a:cxnLst/>
              <a:rect l="l" t="t" r="r" b="b"/>
              <a:pathLst>
                <a:path w="370205" h="370840">
                  <a:moveTo>
                    <a:pt x="159741" y="0"/>
                  </a:moveTo>
                  <a:lnTo>
                    <a:pt x="113056" y="12720"/>
                  </a:lnTo>
                  <a:lnTo>
                    <a:pt x="71739" y="36633"/>
                  </a:lnTo>
                  <a:lnTo>
                    <a:pt x="37791" y="70212"/>
                  </a:lnTo>
                  <a:lnTo>
                    <a:pt x="13211" y="111927"/>
                  </a:lnTo>
                  <a:lnTo>
                    <a:pt x="99" y="159889"/>
                  </a:lnTo>
                  <a:lnTo>
                    <a:pt x="0" y="210357"/>
                  </a:lnTo>
                  <a:lnTo>
                    <a:pt x="12708" y="257087"/>
                  </a:lnTo>
                  <a:lnTo>
                    <a:pt x="36600" y="298442"/>
                  </a:lnTo>
                  <a:lnTo>
                    <a:pt x="70148" y="332420"/>
                  </a:lnTo>
                  <a:lnTo>
                    <a:pt x="111825" y="357023"/>
                  </a:lnTo>
                  <a:lnTo>
                    <a:pt x="160106" y="370248"/>
                  </a:lnTo>
                  <a:lnTo>
                    <a:pt x="210164" y="370248"/>
                  </a:lnTo>
                  <a:lnTo>
                    <a:pt x="256851" y="357528"/>
                  </a:lnTo>
                  <a:lnTo>
                    <a:pt x="298170" y="333615"/>
                  </a:lnTo>
                  <a:lnTo>
                    <a:pt x="332120" y="300036"/>
                  </a:lnTo>
                  <a:lnTo>
                    <a:pt x="356700" y="258321"/>
                  </a:lnTo>
                  <a:lnTo>
                    <a:pt x="369811" y="210357"/>
                  </a:lnTo>
                  <a:lnTo>
                    <a:pt x="369911" y="159889"/>
                  </a:lnTo>
                  <a:lnTo>
                    <a:pt x="357201" y="113158"/>
                  </a:lnTo>
                  <a:lnTo>
                    <a:pt x="333309" y="71802"/>
                  </a:lnTo>
                  <a:lnTo>
                    <a:pt x="299759" y="37823"/>
                  </a:lnTo>
                  <a:lnTo>
                    <a:pt x="258079" y="13222"/>
                  </a:lnTo>
                  <a:lnTo>
                    <a:pt x="209793" y="0"/>
                  </a:lnTo>
                  <a:lnTo>
                    <a:pt x="159741" y="0"/>
                  </a:lnTo>
                  <a:close/>
                </a:path>
              </a:pathLst>
            </a:custGeom>
            <a:solidFill>
              <a:srgbClr val="FFFFFF">
                <a:alpha val="14439"/>
              </a:srgbClr>
            </a:solidFill>
          </p:spPr>
          <p:txBody>
            <a:bodyPr wrap="square" lIns="0" tIns="0" rIns="0" bIns="0" rtlCol="0"/>
            <a:lstStyle/>
            <a:p>
              <a:endParaRPr sz="1350"/>
            </a:p>
          </p:txBody>
        </p:sp>
        <p:sp>
          <p:nvSpPr>
            <p:cNvPr id="24" name="object 24">
              <a:extLst>
                <a:ext uri="{FF2B5EF4-FFF2-40B4-BE49-F238E27FC236}">
                  <a16:creationId xmlns:a16="http://schemas.microsoft.com/office/drawing/2014/main" id="{2481671A-CAE0-485F-8BAC-C189E9EB698F}"/>
                </a:ext>
              </a:extLst>
            </p:cNvPr>
            <p:cNvSpPr/>
            <p:nvPr userDrawn="1"/>
          </p:nvSpPr>
          <p:spPr>
            <a:xfrm>
              <a:off x="859241" y="6992732"/>
              <a:ext cx="373380" cy="374015"/>
            </a:xfrm>
            <a:custGeom>
              <a:avLst/>
              <a:gdLst/>
              <a:ahLst/>
              <a:cxnLst/>
              <a:rect l="l" t="t" r="r" b="b"/>
              <a:pathLst>
                <a:path w="373380" h="374015">
                  <a:moveTo>
                    <a:pt x="183168" y="0"/>
                  </a:moveTo>
                  <a:lnTo>
                    <a:pt x="135954" y="7012"/>
                  </a:lnTo>
                  <a:lnTo>
                    <a:pt x="92039" y="25725"/>
                  </a:lnTo>
                  <a:lnTo>
                    <a:pt x="53843" y="55456"/>
                  </a:lnTo>
                  <a:lnTo>
                    <a:pt x="23787" y="95521"/>
                  </a:lnTo>
                  <a:lnTo>
                    <a:pt x="5365" y="142107"/>
                  </a:lnTo>
                  <a:lnTo>
                    <a:pt x="0" y="190238"/>
                  </a:lnTo>
                  <a:lnTo>
                    <a:pt x="7008" y="237493"/>
                  </a:lnTo>
                  <a:lnTo>
                    <a:pt x="25707" y="281448"/>
                  </a:lnTo>
                  <a:lnTo>
                    <a:pt x="55412" y="319680"/>
                  </a:lnTo>
                  <a:lnTo>
                    <a:pt x="95442" y="349767"/>
                  </a:lnTo>
                  <a:lnTo>
                    <a:pt x="141985" y="368202"/>
                  </a:lnTo>
                  <a:lnTo>
                    <a:pt x="190072" y="373571"/>
                  </a:lnTo>
                  <a:lnTo>
                    <a:pt x="237283" y="366558"/>
                  </a:lnTo>
                  <a:lnTo>
                    <a:pt x="281196" y="347843"/>
                  </a:lnTo>
                  <a:lnTo>
                    <a:pt x="319390" y="318112"/>
                  </a:lnTo>
                  <a:lnTo>
                    <a:pt x="349446" y="278047"/>
                  </a:lnTo>
                  <a:lnTo>
                    <a:pt x="367868" y="231461"/>
                  </a:lnTo>
                  <a:lnTo>
                    <a:pt x="373236" y="183330"/>
                  </a:lnTo>
                  <a:lnTo>
                    <a:pt x="366230" y="136076"/>
                  </a:lnTo>
                  <a:lnTo>
                    <a:pt x="347533" y="92123"/>
                  </a:lnTo>
                  <a:lnTo>
                    <a:pt x="317829" y="53894"/>
                  </a:lnTo>
                  <a:lnTo>
                    <a:pt x="277801" y="23811"/>
                  </a:lnTo>
                  <a:lnTo>
                    <a:pt x="231257" y="5372"/>
                  </a:lnTo>
                  <a:lnTo>
                    <a:pt x="183168" y="0"/>
                  </a:lnTo>
                  <a:close/>
                </a:path>
              </a:pathLst>
            </a:custGeom>
            <a:solidFill>
              <a:srgbClr val="FFFFFF">
                <a:alpha val="18888"/>
              </a:srgbClr>
            </a:solidFill>
          </p:spPr>
          <p:txBody>
            <a:bodyPr wrap="square" lIns="0" tIns="0" rIns="0" bIns="0" rtlCol="0"/>
            <a:lstStyle/>
            <a:p>
              <a:endParaRPr sz="1350"/>
            </a:p>
          </p:txBody>
        </p:sp>
        <p:sp>
          <p:nvSpPr>
            <p:cNvPr id="25" name="object 25">
              <a:extLst>
                <a:ext uri="{FF2B5EF4-FFF2-40B4-BE49-F238E27FC236}">
                  <a16:creationId xmlns:a16="http://schemas.microsoft.com/office/drawing/2014/main" id="{C2C50100-E191-42DB-9260-FD8CD20B0EED}"/>
                </a:ext>
              </a:extLst>
            </p:cNvPr>
            <p:cNvSpPr/>
            <p:nvPr userDrawn="1"/>
          </p:nvSpPr>
          <p:spPr>
            <a:xfrm>
              <a:off x="361342" y="6573948"/>
              <a:ext cx="371475" cy="372110"/>
            </a:xfrm>
            <a:custGeom>
              <a:avLst/>
              <a:gdLst/>
              <a:ahLst/>
              <a:cxnLst/>
              <a:rect l="l" t="t" r="r" b="b"/>
              <a:pathLst>
                <a:path w="371475" h="372109">
                  <a:moveTo>
                    <a:pt x="204330" y="0"/>
                  </a:moveTo>
                  <a:lnTo>
                    <a:pt x="156620" y="1313"/>
                  </a:lnTo>
                  <a:lnTo>
                    <a:pt x="110199" y="14976"/>
                  </a:lnTo>
                  <a:lnTo>
                    <a:pt x="67568" y="41239"/>
                  </a:lnTo>
                  <a:lnTo>
                    <a:pt x="33380" y="77835"/>
                  </a:lnTo>
                  <a:lnTo>
                    <a:pt x="10773" y="120653"/>
                  </a:lnTo>
                  <a:lnTo>
                    <a:pt x="0" y="167191"/>
                  </a:lnTo>
                  <a:lnTo>
                    <a:pt x="1312" y="214943"/>
                  </a:lnTo>
                  <a:lnTo>
                    <a:pt x="14962" y="261404"/>
                  </a:lnTo>
                  <a:lnTo>
                    <a:pt x="41202" y="304069"/>
                  </a:lnTo>
                  <a:lnTo>
                    <a:pt x="77764" y="338296"/>
                  </a:lnTo>
                  <a:lnTo>
                    <a:pt x="120546" y="360926"/>
                  </a:lnTo>
                  <a:lnTo>
                    <a:pt x="167043" y="371708"/>
                  </a:lnTo>
                  <a:lnTo>
                    <a:pt x="214754" y="370393"/>
                  </a:lnTo>
                  <a:lnTo>
                    <a:pt x="261175" y="356731"/>
                  </a:lnTo>
                  <a:lnTo>
                    <a:pt x="303801" y="330470"/>
                  </a:lnTo>
                  <a:lnTo>
                    <a:pt x="337994" y="293875"/>
                  </a:lnTo>
                  <a:lnTo>
                    <a:pt x="360602" y="251054"/>
                  </a:lnTo>
                  <a:lnTo>
                    <a:pt x="371374" y="204513"/>
                  </a:lnTo>
                  <a:lnTo>
                    <a:pt x="370060" y="156759"/>
                  </a:lnTo>
                  <a:lnTo>
                    <a:pt x="356408" y="110296"/>
                  </a:lnTo>
                  <a:lnTo>
                    <a:pt x="330168" y="67630"/>
                  </a:lnTo>
                  <a:lnTo>
                    <a:pt x="293607" y="33410"/>
                  </a:lnTo>
                  <a:lnTo>
                    <a:pt x="250827" y="10783"/>
                  </a:lnTo>
                  <a:lnTo>
                    <a:pt x="204330" y="0"/>
                  </a:lnTo>
                  <a:close/>
                </a:path>
              </a:pathLst>
            </a:custGeom>
            <a:solidFill>
              <a:srgbClr val="FFFFFF">
                <a:alpha val="23329"/>
              </a:srgbClr>
            </a:solidFill>
          </p:spPr>
          <p:txBody>
            <a:bodyPr wrap="square" lIns="0" tIns="0" rIns="0" bIns="0" rtlCol="0"/>
            <a:lstStyle/>
            <a:p>
              <a:endParaRPr sz="1350"/>
            </a:p>
          </p:txBody>
        </p:sp>
        <p:sp>
          <p:nvSpPr>
            <p:cNvPr id="26" name="object 26">
              <a:extLst>
                <a:ext uri="{FF2B5EF4-FFF2-40B4-BE49-F238E27FC236}">
                  <a16:creationId xmlns:a16="http://schemas.microsoft.com/office/drawing/2014/main" id="{90B5D792-EABA-4F2B-B82E-916253E81216}"/>
                </a:ext>
              </a:extLst>
            </p:cNvPr>
            <p:cNvSpPr/>
            <p:nvPr userDrawn="1"/>
          </p:nvSpPr>
          <p:spPr>
            <a:xfrm>
              <a:off x="53126" y="6006713"/>
              <a:ext cx="373380" cy="374015"/>
            </a:xfrm>
            <a:custGeom>
              <a:avLst/>
              <a:gdLst/>
              <a:ahLst/>
              <a:cxnLst/>
              <a:rect l="l" t="t" r="r" b="b"/>
              <a:pathLst>
                <a:path w="373380" h="374014">
                  <a:moveTo>
                    <a:pt x="179135" y="0"/>
                  </a:moveTo>
                  <a:lnTo>
                    <a:pt x="129842" y="8722"/>
                  </a:lnTo>
                  <a:lnTo>
                    <a:pt x="84600" y="30159"/>
                  </a:lnTo>
                  <a:lnTo>
                    <a:pt x="47840" y="61651"/>
                  </a:lnTo>
                  <a:lnTo>
                    <a:pt x="20718" y="100960"/>
                  </a:lnTo>
                  <a:lnTo>
                    <a:pt x="4387" y="145850"/>
                  </a:lnTo>
                  <a:lnTo>
                    <a:pt x="0" y="194082"/>
                  </a:lnTo>
                  <a:lnTo>
                    <a:pt x="8710" y="243420"/>
                  </a:lnTo>
                  <a:lnTo>
                    <a:pt x="30131" y="288704"/>
                  </a:lnTo>
                  <a:lnTo>
                    <a:pt x="61595" y="325497"/>
                  </a:lnTo>
                  <a:lnTo>
                    <a:pt x="100868" y="352644"/>
                  </a:lnTo>
                  <a:lnTo>
                    <a:pt x="145715" y="368991"/>
                  </a:lnTo>
                  <a:lnTo>
                    <a:pt x="193902" y="373382"/>
                  </a:lnTo>
                  <a:lnTo>
                    <a:pt x="243195" y="364664"/>
                  </a:lnTo>
                  <a:lnTo>
                    <a:pt x="288438" y="343226"/>
                  </a:lnTo>
                  <a:lnTo>
                    <a:pt x="325199" y="311734"/>
                  </a:lnTo>
                  <a:lnTo>
                    <a:pt x="352323" y="272425"/>
                  </a:lnTo>
                  <a:lnTo>
                    <a:pt x="368655" y="227535"/>
                  </a:lnTo>
                  <a:lnTo>
                    <a:pt x="373041" y="179303"/>
                  </a:lnTo>
                  <a:lnTo>
                    <a:pt x="364327" y="129965"/>
                  </a:lnTo>
                  <a:lnTo>
                    <a:pt x="342910" y="84680"/>
                  </a:lnTo>
                  <a:lnTo>
                    <a:pt x="311446" y="47885"/>
                  </a:lnTo>
                  <a:lnTo>
                    <a:pt x="272173" y="20737"/>
                  </a:lnTo>
                  <a:lnTo>
                    <a:pt x="227324" y="4390"/>
                  </a:lnTo>
                  <a:lnTo>
                    <a:pt x="179135" y="0"/>
                  </a:lnTo>
                  <a:close/>
                </a:path>
              </a:pathLst>
            </a:custGeom>
            <a:solidFill>
              <a:srgbClr val="FFFFFF">
                <a:alpha val="27778"/>
              </a:srgbClr>
            </a:solidFill>
          </p:spPr>
          <p:txBody>
            <a:bodyPr wrap="square" lIns="0" tIns="0" rIns="0" bIns="0" rtlCol="0"/>
            <a:lstStyle/>
            <a:p>
              <a:endParaRPr sz="1350"/>
            </a:p>
          </p:txBody>
        </p:sp>
        <p:sp>
          <p:nvSpPr>
            <p:cNvPr id="27" name="object 27">
              <a:extLst>
                <a:ext uri="{FF2B5EF4-FFF2-40B4-BE49-F238E27FC236}">
                  <a16:creationId xmlns:a16="http://schemas.microsoft.com/office/drawing/2014/main" id="{68304A63-C276-4CC7-A61B-9014790636D2}"/>
                </a:ext>
              </a:extLst>
            </p:cNvPr>
            <p:cNvSpPr/>
            <p:nvPr userDrawn="1"/>
          </p:nvSpPr>
          <p:spPr>
            <a:xfrm>
              <a:off x="1" y="5360384"/>
              <a:ext cx="348615" cy="372745"/>
            </a:xfrm>
            <a:custGeom>
              <a:avLst/>
              <a:gdLst/>
              <a:ahLst/>
              <a:cxnLst/>
              <a:rect l="l" t="t" r="r" b="b"/>
              <a:pathLst>
                <a:path w="348615" h="372745">
                  <a:moveTo>
                    <a:pt x="174410" y="0"/>
                  </a:moveTo>
                  <a:lnTo>
                    <a:pt x="120950" y="4099"/>
                  </a:lnTo>
                  <a:lnTo>
                    <a:pt x="72503" y="22420"/>
                  </a:lnTo>
                  <a:lnTo>
                    <a:pt x="31407" y="52910"/>
                  </a:lnTo>
                  <a:lnTo>
                    <a:pt x="0" y="93520"/>
                  </a:lnTo>
                  <a:lnTo>
                    <a:pt x="0" y="279169"/>
                  </a:lnTo>
                  <a:lnTo>
                    <a:pt x="26930" y="315282"/>
                  </a:lnTo>
                  <a:lnTo>
                    <a:pt x="61762" y="343980"/>
                  </a:lnTo>
                  <a:lnTo>
                    <a:pt x="103100" y="363666"/>
                  </a:lnTo>
                  <a:lnTo>
                    <a:pt x="149551" y="372742"/>
                  </a:lnTo>
                  <a:lnTo>
                    <a:pt x="199496" y="369390"/>
                  </a:lnTo>
                  <a:lnTo>
                    <a:pt x="245230" y="353573"/>
                  </a:lnTo>
                  <a:lnTo>
                    <a:pt x="284859" y="326949"/>
                  </a:lnTo>
                  <a:lnTo>
                    <a:pt x="316489" y="291175"/>
                  </a:lnTo>
                  <a:lnTo>
                    <a:pt x="338228" y="247906"/>
                  </a:lnTo>
                  <a:lnTo>
                    <a:pt x="348182" y="198801"/>
                  </a:lnTo>
                  <a:lnTo>
                    <a:pt x="344836" y="148814"/>
                  </a:lnTo>
                  <a:lnTo>
                    <a:pt x="329036" y="103042"/>
                  </a:lnTo>
                  <a:lnTo>
                    <a:pt x="302436" y="63378"/>
                  </a:lnTo>
                  <a:lnTo>
                    <a:pt x="266694" y="31720"/>
                  </a:lnTo>
                  <a:lnTo>
                    <a:pt x="223467" y="9962"/>
                  </a:lnTo>
                  <a:lnTo>
                    <a:pt x="174410" y="0"/>
                  </a:lnTo>
                  <a:close/>
                </a:path>
              </a:pathLst>
            </a:custGeom>
            <a:solidFill>
              <a:srgbClr val="FFFFFF">
                <a:alpha val="32218"/>
              </a:srgbClr>
            </a:solidFill>
          </p:spPr>
          <p:txBody>
            <a:bodyPr wrap="square" lIns="0" tIns="0" rIns="0" bIns="0" rtlCol="0"/>
            <a:lstStyle/>
            <a:p>
              <a:endParaRPr sz="1350"/>
            </a:p>
          </p:txBody>
        </p:sp>
        <p:sp>
          <p:nvSpPr>
            <p:cNvPr id="28" name="object 28">
              <a:extLst>
                <a:ext uri="{FF2B5EF4-FFF2-40B4-BE49-F238E27FC236}">
                  <a16:creationId xmlns:a16="http://schemas.microsoft.com/office/drawing/2014/main" id="{5654BA81-F810-4513-A609-10D617AC67A0}"/>
                </a:ext>
              </a:extLst>
            </p:cNvPr>
            <p:cNvSpPr/>
            <p:nvPr userDrawn="1"/>
          </p:nvSpPr>
          <p:spPr>
            <a:xfrm>
              <a:off x="138116" y="4735766"/>
              <a:ext cx="372110" cy="372745"/>
            </a:xfrm>
            <a:custGeom>
              <a:avLst/>
              <a:gdLst/>
              <a:ahLst/>
              <a:cxnLst/>
              <a:rect l="l" t="t" r="r" b="b"/>
              <a:pathLst>
                <a:path w="372109" h="372745">
                  <a:moveTo>
                    <a:pt x="169973" y="0"/>
                  </a:moveTo>
                  <a:lnTo>
                    <a:pt x="123341" y="10174"/>
                  </a:lnTo>
                  <a:lnTo>
                    <a:pt x="80783" y="31802"/>
                  </a:lnTo>
                  <a:lnTo>
                    <a:pt x="44671" y="64038"/>
                  </a:lnTo>
                  <a:lnTo>
                    <a:pt x="17373" y="106036"/>
                  </a:lnTo>
                  <a:lnTo>
                    <a:pt x="2121" y="153753"/>
                  </a:lnTo>
                  <a:lnTo>
                    <a:pt x="0" y="202135"/>
                  </a:lnTo>
                  <a:lnTo>
                    <a:pt x="10165" y="248810"/>
                  </a:lnTo>
                  <a:lnTo>
                    <a:pt x="31773" y="291406"/>
                  </a:lnTo>
                  <a:lnTo>
                    <a:pt x="63980" y="327552"/>
                  </a:lnTo>
                  <a:lnTo>
                    <a:pt x="105940" y="354874"/>
                  </a:lnTo>
                  <a:lnTo>
                    <a:pt x="153616" y="370141"/>
                  </a:lnTo>
                  <a:lnTo>
                    <a:pt x="201955" y="372264"/>
                  </a:lnTo>
                  <a:lnTo>
                    <a:pt x="248587" y="362089"/>
                  </a:lnTo>
                  <a:lnTo>
                    <a:pt x="291143" y="340461"/>
                  </a:lnTo>
                  <a:lnTo>
                    <a:pt x="327253" y="308225"/>
                  </a:lnTo>
                  <a:lnTo>
                    <a:pt x="354550" y="266226"/>
                  </a:lnTo>
                  <a:lnTo>
                    <a:pt x="369803" y="218506"/>
                  </a:lnTo>
                  <a:lnTo>
                    <a:pt x="371924" y="170124"/>
                  </a:lnTo>
                  <a:lnTo>
                    <a:pt x="361758" y="123449"/>
                  </a:lnTo>
                  <a:lnTo>
                    <a:pt x="340150" y="80855"/>
                  </a:lnTo>
                  <a:lnTo>
                    <a:pt x="307944" y="44711"/>
                  </a:lnTo>
                  <a:lnTo>
                    <a:pt x="265984" y="17390"/>
                  </a:lnTo>
                  <a:lnTo>
                    <a:pt x="218311" y="2123"/>
                  </a:lnTo>
                  <a:lnTo>
                    <a:pt x="169973" y="0"/>
                  </a:lnTo>
                  <a:close/>
                </a:path>
              </a:pathLst>
            </a:custGeom>
            <a:solidFill>
              <a:srgbClr val="FFFFFF">
                <a:alpha val="36669"/>
              </a:srgbClr>
            </a:solidFill>
          </p:spPr>
          <p:txBody>
            <a:bodyPr wrap="square" lIns="0" tIns="0" rIns="0" bIns="0" rtlCol="0"/>
            <a:lstStyle/>
            <a:p>
              <a:endParaRPr sz="1350"/>
            </a:p>
          </p:txBody>
        </p:sp>
        <p:sp>
          <p:nvSpPr>
            <p:cNvPr id="29" name="object 29">
              <a:extLst>
                <a:ext uri="{FF2B5EF4-FFF2-40B4-BE49-F238E27FC236}">
                  <a16:creationId xmlns:a16="http://schemas.microsoft.com/office/drawing/2014/main" id="{9AD11C6C-C885-4215-8D00-DC2EA7BF6635}"/>
                </a:ext>
              </a:extLst>
            </p:cNvPr>
            <p:cNvSpPr/>
            <p:nvPr userDrawn="1"/>
          </p:nvSpPr>
          <p:spPr>
            <a:xfrm>
              <a:off x="521408" y="4210863"/>
              <a:ext cx="373380" cy="373380"/>
            </a:xfrm>
            <a:custGeom>
              <a:avLst/>
              <a:gdLst/>
              <a:ahLst/>
              <a:cxnLst/>
              <a:rect l="l" t="t" r="r" b="b"/>
              <a:pathLst>
                <a:path w="373380" h="373379">
                  <a:moveTo>
                    <a:pt x="192724" y="0"/>
                  </a:moveTo>
                  <a:lnTo>
                    <a:pt x="145207" y="4499"/>
                  </a:lnTo>
                  <a:lnTo>
                    <a:pt x="99800" y="21233"/>
                  </a:lnTo>
                  <a:lnTo>
                    <a:pt x="59016" y="50287"/>
                  </a:lnTo>
                  <a:lnTo>
                    <a:pt x="27345" y="89082"/>
                  </a:lnTo>
                  <a:lnTo>
                    <a:pt x="7644" y="133315"/>
                  </a:lnTo>
                  <a:lnTo>
                    <a:pt x="0" y="180470"/>
                  </a:lnTo>
                  <a:lnTo>
                    <a:pt x="4494" y="228030"/>
                  </a:lnTo>
                  <a:lnTo>
                    <a:pt x="21213" y="273480"/>
                  </a:lnTo>
                  <a:lnTo>
                    <a:pt x="50241" y="314301"/>
                  </a:lnTo>
                  <a:lnTo>
                    <a:pt x="89000" y="346001"/>
                  </a:lnTo>
                  <a:lnTo>
                    <a:pt x="133193" y="365719"/>
                  </a:lnTo>
                  <a:lnTo>
                    <a:pt x="180305" y="373371"/>
                  </a:lnTo>
                  <a:lnTo>
                    <a:pt x="227822" y="368872"/>
                  </a:lnTo>
                  <a:lnTo>
                    <a:pt x="273230" y="352138"/>
                  </a:lnTo>
                  <a:lnTo>
                    <a:pt x="314014" y="323084"/>
                  </a:lnTo>
                  <a:lnTo>
                    <a:pt x="345685" y="284289"/>
                  </a:lnTo>
                  <a:lnTo>
                    <a:pt x="365385" y="240055"/>
                  </a:lnTo>
                  <a:lnTo>
                    <a:pt x="373030" y="192900"/>
                  </a:lnTo>
                  <a:lnTo>
                    <a:pt x="368535" y="145340"/>
                  </a:lnTo>
                  <a:lnTo>
                    <a:pt x="351816" y="99891"/>
                  </a:lnTo>
                  <a:lnTo>
                    <a:pt x="322789" y="59070"/>
                  </a:lnTo>
                  <a:lnTo>
                    <a:pt x="284029" y="27369"/>
                  </a:lnTo>
                  <a:lnTo>
                    <a:pt x="239836" y="7651"/>
                  </a:lnTo>
                  <a:lnTo>
                    <a:pt x="192724" y="0"/>
                  </a:lnTo>
                  <a:close/>
                </a:path>
              </a:pathLst>
            </a:custGeom>
            <a:solidFill>
              <a:srgbClr val="FFFFFF">
                <a:alpha val="41108"/>
              </a:srgbClr>
            </a:solidFill>
          </p:spPr>
          <p:txBody>
            <a:bodyPr wrap="square" lIns="0" tIns="0" rIns="0" bIns="0" rtlCol="0"/>
            <a:lstStyle/>
            <a:p>
              <a:endParaRPr sz="1350"/>
            </a:p>
          </p:txBody>
        </p:sp>
        <p:sp>
          <p:nvSpPr>
            <p:cNvPr id="30" name="object 30">
              <a:extLst>
                <a:ext uri="{FF2B5EF4-FFF2-40B4-BE49-F238E27FC236}">
                  <a16:creationId xmlns:a16="http://schemas.microsoft.com/office/drawing/2014/main" id="{63DFFC90-839F-47F4-A819-D1FDFE7A5146}"/>
                </a:ext>
              </a:extLst>
            </p:cNvPr>
            <p:cNvSpPr/>
            <p:nvPr userDrawn="1"/>
          </p:nvSpPr>
          <p:spPr>
            <a:xfrm>
              <a:off x="1068137" y="3865392"/>
              <a:ext cx="371475" cy="372110"/>
            </a:xfrm>
            <a:custGeom>
              <a:avLst/>
              <a:gdLst/>
              <a:ahLst/>
              <a:cxnLst/>
              <a:rect l="l" t="t" r="r" b="b"/>
              <a:pathLst>
                <a:path w="371475" h="372110">
                  <a:moveTo>
                    <a:pt x="165692" y="0"/>
                  </a:moveTo>
                  <a:lnTo>
                    <a:pt x="117100" y="12020"/>
                  </a:lnTo>
                  <a:lnTo>
                    <a:pt x="73398" y="36454"/>
                  </a:lnTo>
                  <a:lnTo>
                    <a:pt x="38836" y="70349"/>
                  </a:lnTo>
                  <a:lnTo>
                    <a:pt x="14414" y="111394"/>
                  </a:lnTo>
                  <a:lnTo>
                    <a:pt x="1135" y="157280"/>
                  </a:lnTo>
                  <a:lnTo>
                    <a:pt x="0" y="205698"/>
                  </a:lnTo>
                  <a:lnTo>
                    <a:pt x="12009" y="254338"/>
                  </a:lnTo>
                  <a:lnTo>
                    <a:pt x="36421" y="298080"/>
                  </a:lnTo>
                  <a:lnTo>
                    <a:pt x="70284" y="332674"/>
                  </a:lnTo>
                  <a:lnTo>
                    <a:pt x="111292" y="357118"/>
                  </a:lnTo>
                  <a:lnTo>
                    <a:pt x="157137" y="370409"/>
                  </a:lnTo>
                  <a:lnTo>
                    <a:pt x="205511" y="371546"/>
                  </a:lnTo>
                  <a:lnTo>
                    <a:pt x="254107" y="359525"/>
                  </a:lnTo>
                  <a:lnTo>
                    <a:pt x="297805" y="335091"/>
                  </a:lnTo>
                  <a:lnTo>
                    <a:pt x="332366" y="301197"/>
                  </a:lnTo>
                  <a:lnTo>
                    <a:pt x="356789" y="260152"/>
                  </a:lnTo>
                  <a:lnTo>
                    <a:pt x="370069" y="214265"/>
                  </a:lnTo>
                  <a:lnTo>
                    <a:pt x="371206" y="165847"/>
                  </a:lnTo>
                  <a:lnTo>
                    <a:pt x="359197" y="117207"/>
                  </a:lnTo>
                  <a:lnTo>
                    <a:pt x="334781" y="73465"/>
                  </a:lnTo>
                  <a:lnTo>
                    <a:pt x="300915" y="38871"/>
                  </a:lnTo>
                  <a:lnTo>
                    <a:pt x="259906" y="14427"/>
                  </a:lnTo>
                  <a:lnTo>
                    <a:pt x="214063" y="1136"/>
                  </a:lnTo>
                  <a:lnTo>
                    <a:pt x="165692" y="0"/>
                  </a:lnTo>
                  <a:close/>
                </a:path>
              </a:pathLst>
            </a:custGeom>
            <a:solidFill>
              <a:srgbClr val="FFFFFF">
                <a:alpha val="45559"/>
              </a:srgbClr>
            </a:solidFill>
          </p:spPr>
          <p:txBody>
            <a:bodyPr wrap="square" lIns="0" tIns="0" rIns="0" bIns="0" rtlCol="0"/>
            <a:lstStyle/>
            <a:p>
              <a:endParaRPr sz="1350"/>
            </a:p>
          </p:txBody>
        </p:sp>
        <p:sp>
          <p:nvSpPr>
            <p:cNvPr id="31" name="object 31">
              <a:extLst>
                <a:ext uri="{FF2B5EF4-FFF2-40B4-BE49-F238E27FC236}">
                  <a16:creationId xmlns:a16="http://schemas.microsoft.com/office/drawing/2014/main" id="{A499C266-790D-45F2-BD24-25587058745C}"/>
                </a:ext>
              </a:extLst>
            </p:cNvPr>
            <p:cNvSpPr/>
            <p:nvPr userDrawn="1"/>
          </p:nvSpPr>
          <p:spPr>
            <a:xfrm>
              <a:off x="1703742" y="374405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8"/>
                  </a:lnTo>
                  <a:lnTo>
                    <a:pt x="137008" y="366908"/>
                  </a:lnTo>
                  <a:lnTo>
                    <a:pt x="186620" y="373580"/>
                  </a:lnTo>
                  <a:lnTo>
                    <a:pt x="236232" y="366908"/>
                  </a:lnTo>
                  <a:lnTo>
                    <a:pt x="280811" y="348078"/>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50000"/>
              </a:srgbClr>
            </a:solidFill>
          </p:spPr>
          <p:txBody>
            <a:bodyPr wrap="square" lIns="0" tIns="0" rIns="0" bIns="0" rtlCol="0"/>
            <a:lstStyle/>
            <a:p>
              <a:endParaRPr sz="1350"/>
            </a:p>
          </p:txBody>
        </p:sp>
      </p:grpSp>
      <p:pic>
        <p:nvPicPr>
          <p:cNvPr id="32" name="Picture 31">
            <a:extLst>
              <a:ext uri="{FF2B5EF4-FFF2-40B4-BE49-F238E27FC236}">
                <a16:creationId xmlns:a16="http://schemas.microsoft.com/office/drawing/2014/main" id="{8D9FBEE0-0A00-4619-8257-DCBA4600E8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8" name="Footer Placeholder 7">
            <a:extLst>
              <a:ext uri="{FF2B5EF4-FFF2-40B4-BE49-F238E27FC236}">
                <a16:creationId xmlns:a16="http://schemas.microsoft.com/office/drawing/2014/main" id="{B0CEEA85-96A5-4C7D-9246-9646CCF952B3}"/>
              </a:ext>
            </a:extLst>
          </p:cNvPr>
          <p:cNvSpPr>
            <a:spLocks noGrp="1"/>
          </p:cNvSpPr>
          <p:nvPr>
            <p:ph type="ftr" sz="quarter" idx="10"/>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5" name="Slide Number Placeholder 34">
            <a:extLst>
              <a:ext uri="{FF2B5EF4-FFF2-40B4-BE49-F238E27FC236}">
                <a16:creationId xmlns:a16="http://schemas.microsoft.com/office/drawing/2014/main" id="{8B620DFE-FC26-4553-BEBC-F4D1850DA9E6}"/>
              </a:ext>
            </a:extLst>
          </p:cNvPr>
          <p:cNvSpPr>
            <a:spLocks noGrp="1"/>
          </p:cNvSpPr>
          <p:nvPr>
            <p:ph type="sldNum" sz="quarter" idx="11"/>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11324544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Just White BG">
    <p:bg>
      <p:bgRef idx="1001">
        <a:schemeClr val="bg1"/>
      </p:bgRef>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tx1"/>
                </a:solidFill>
                <a:latin typeface="Calibri" panose="020F0502020204030204" pitchFamily="34" charset="0"/>
                <a:cs typeface="Calibri" panose="020F0502020204030204" pitchFamily="34" charset="0"/>
              </a:defRPr>
            </a:lvl1pPr>
            <a:lvl2pPr>
              <a:lnSpc>
                <a:spcPct val="100000"/>
              </a:lnSpc>
              <a:defRPr sz="2800">
                <a:solidFill>
                  <a:schemeClr val="tx1"/>
                </a:solidFill>
                <a:latin typeface="Calibri" panose="020F0502020204030204" pitchFamily="34" charset="0"/>
                <a:cs typeface="Calibri" panose="020F0502020204030204" pitchFamily="34" charset="0"/>
              </a:defRPr>
            </a:lvl2pPr>
            <a:lvl3pPr>
              <a:lnSpc>
                <a:spcPct val="100000"/>
              </a:lnSpc>
              <a:defRPr sz="2000">
                <a:solidFill>
                  <a:schemeClr val="tx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tx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987649"/>
      </p:ext>
    </p:extLst>
  </p:cSld>
  <p:clrMapOvr>
    <a:overrideClrMapping bg1="lt1" tx1="dk1" bg2="lt2" tx2="dk2" accent1="accent1" accent2="accent2" accent3="accent3" accent4="accent4" accent5="accent5" accent6="accent6" hlink="hlink" folHlink="folHlink"/>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Just Gray BG">
    <p:bg>
      <p:bgPr>
        <a:solidFill>
          <a:srgbClr val="474747"/>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bg1"/>
                </a:solidFill>
                <a:latin typeface="Calibri" panose="020F0502020204030204" pitchFamily="34" charset="0"/>
                <a:cs typeface="Calibri" panose="020F0502020204030204" pitchFamily="34" charset="0"/>
              </a:defRPr>
            </a:lvl1pPr>
            <a:lvl2pPr>
              <a:lnSpc>
                <a:spcPct val="100000"/>
              </a:lnSpc>
              <a:defRPr sz="2800">
                <a:solidFill>
                  <a:schemeClr val="bg1"/>
                </a:solidFill>
                <a:latin typeface="Calibri" panose="020F0502020204030204" pitchFamily="34" charset="0"/>
                <a:cs typeface="Calibri" panose="020F0502020204030204" pitchFamily="34" charset="0"/>
              </a:defRPr>
            </a:lvl2pPr>
            <a:lvl3pPr>
              <a:lnSpc>
                <a:spcPct val="100000"/>
              </a:lnSpc>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51575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ust Green BG">
    <p:bg>
      <p:bgPr>
        <a:solidFill>
          <a:schemeClr val="accent6"/>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buClr>
                <a:schemeClr val="tx1"/>
              </a:buClr>
              <a:defRPr sz="3200" b="1">
                <a:solidFill>
                  <a:schemeClr val="bg1"/>
                </a:solidFill>
                <a:latin typeface="Calibri" panose="020F0502020204030204" pitchFamily="34" charset="0"/>
                <a:cs typeface="Calibri" panose="020F0502020204030204" pitchFamily="34" charset="0"/>
              </a:defRPr>
            </a:lvl1pPr>
            <a:lvl2pPr marL="685800" indent="-220663">
              <a:lnSpc>
                <a:spcPct val="100000"/>
              </a:lnSpc>
              <a:buClr>
                <a:schemeClr val="tx1"/>
              </a:buClr>
              <a:defRPr sz="2800">
                <a:solidFill>
                  <a:schemeClr val="bg1"/>
                </a:solidFill>
                <a:latin typeface="Calibri" panose="020F0502020204030204" pitchFamily="34" charset="0"/>
                <a:cs typeface="Calibri" panose="020F0502020204030204" pitchFamily="34" charset="0"/>
              </a:defRPr>
            </a:lvl2pPr>
            <a:lvl3pPr>
              <a:lnSpc>
                <a:spcPct val="100000"/>
              </a:lnSpc>
              <a:buClr>
                <a:schemeClr val="tx1"/>
              </a:buClr>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pic>
        <p:nvPicPr>
          <p:cNvPr id="10" name="Picture 9">
            <a:extLst>
              <a:ext uri="{FF2B5EF4-FFF2-40B4-BE49-F238E27FC236}">
                <a16:creationId xmlns:a16="http://schemas.microsoft.com/office/drawing/2014/main" id="{429EC49A-B258-4CF0-9479-C6CE21C72D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Tree>
    <p:extLst>
      <p:ext uri="{BB962C8B-B14F-4D97-AF65-F5344CB8AC3E}">
        <p14:creationId xmlns:p14="http://schemas.microsoft.com/office/powerpoint/2010/main" val="39818854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Gray Green">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464F06-6FAA-4C91-B11A-274A5DB9DDB3}"/>
              </a:ext>
            </a:extLst>
          </p:cNvPr>
          <p:cNvSpPr/>
          <p:nvPr userDrawn="1"/>
        </p:nvSpPr>
        <p:spPr>
          <a:xfrm>
            <a:off x="5203" y="0"/>
            <a:ext cx="6071246"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990086" y="1019175"/>
            <a:ext cx="4683211" cy="4800600"/>
          </a:xfrm>
        </p:spPr>
        <p:txBody>
          <a:bodyPr/>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A5E53D82-5D52-490A-878B-FD5555C890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pic>
        <p:nvPicPr>
          <p:cNvPr id="13" name="Picture 12">
            <a:extLst>
              <a:ext uri="{FF2B5EF4-FFF2-40B4-BE49-F238E27FC236}">
                <a16:creationId xmlns:a16="http://schemas.microsoft.com/office/drawing/2014/main" id="{E67541A7-0357-4898-A489-0242266666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93C76C89-5D27-4207-BEDD-81EBA739F0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4" name="Footer Placeholder 3">
            <a:extLst>
              <a:ext uri="{FF2B5EF4-FFF2-40B4-BE49-F238E27FC236}">
                <a16:creationId xmlns:a16="http://schemas.microsoft.com/office/drawing/2014/main" id="{14743151-FB47-42DB-8B07-E37616EB9136}"/>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FEEA57B9-B023-40E0-BD5B-7543ABA60D6E}"/>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4577658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5069486"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6096000" y="1347470"/>
            <a:ext cx="5069682"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32A32DEC-F418-40A1-9A2D-6C2083AF6C5A}"/>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640142DF-37AC-4A74-9A5E-E0D3F404862A}"/>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56733077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Green Gray">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D1346C-2FAB-435C-B732-77AF6CF2D3EB}"/>
              </a:ext>
            </a:extLst>
          </p:cNvPr>
          <p:cNvSpPr/>
          <p:nvPr userDrawn="1"/>
        </p:nvSpPr>
        <p:spPr>
          <a:xfrm>
            <a:off x="6110351" y="0"/>
            <a:ext cx="6081651"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nchor="t" anchorCtr="0"/>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 name="Picture 9">
            <a:extLst>
              <a:ext uri="{FF2B5EF4-FFF2-40B4-BE49-F238E27FC236}">
                <a16:creationId xmlns:a16="http://schemas.microsoft.com/office/drawing/2014/main" id="{E76BC7A2-0620-4BA6-8249-191150B825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pic>
        <p:nvPicPr>
          <p:cNvPr id="17" name="Picture 16">
            <a:extLst>
              <a:ext uri="{FF2B5EF4-FFF2-40B4-BE49-F238E27FC236}">
                <a16:creationId xmlns:a16="http://schemas.microsoft.com/office/drawing/2014/main" id="{67B49DAD-ADEE-4E34-9A21-48F4E03F0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14" name="Title 2">
            <a:extLst>
              <a:ext uri="{FF2B5EF4-FFF2-40B4-BE49-F238E27FC236}">
                <a16:creationId xmlns:a16="http://schemas.microsoft.com/office/drawing/2014/main" id="{BCBD8963-6728-45ED-94E4-62D6E473111D}"/>
              </a:ext>
            </a:extLst>
          </p:cNvPr>
          <p:cNvSpPr>
            <a:spLocks noGrp="1"/>
          </p:cNvSpPr>
          <p:nvPr>
            <p:ph type="title"/>
          </p:nvPr>
        </p:nvSpPr>
        <p:spPr>
          <a:xfrm>
            <a:off x="1533525" y="1028701"/>
            <a:ext cx="413385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8C049CA2-C053-4C8F-BAE3-C1CC602CBED6}"/>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D08E2E56-9F65-4B45-A5B2-7F3E5D2E8FFA}"/>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6473842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Gray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4" name="Group 3">
            <a:extLst>
              <a:ext uri="{FF2B5EF4-FFF2-40B4-BE49-F238E27FC236}">
                <a16:creationId xmlns:a16="http://schemas.microsoft.com/office/drawing/2014/main" id="{BFC845FD-1279-4C3B-8F5D-7EC039CEA440}"/>
              </a:ext>
            </a:extLst>
          </p:cNvPr>
          <p:cNvGrpSpPr/>
          <p:nvPr userDrawn="1"/>
        </p:nvGrpSpPr>
        <p:grpSpPr>
          <a:xfrm>
            <a:off x="0" y="0"/>
            <a:ext cx="7392628" cy="6858000"/>
            <a:chOff x="0" y="0"/>
            <a:chExt cx="14785256" cy="13716000"/>
          </a:xfrm>
        </p:grpSpPr>
        <p:pic>
          <p:nvPicPr>
            <p:cNvPr id="3" name="Picture 2">
              <a:extLst>
                <a:ext uri="{FF2B5EF4-FFF2-40B4-BE49-F238E27FC236}">
                  <a16:creationId xmlns:a16="http://schemas.microsoft.com/office/drawing/2014/main" id="{8551CB16-AEE5-48A9-A50B-48785CBB0D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2387"/>
            <a:stretch/>
          </p:blipFill>
          <p:spPr>
            <a:xfrm rot="10800000">
              <a:off x="0" y="0"/>
              <a:ext cx="14785256" cy="7658100"/>
            </a:xfrm>
            <a:prstGeom prst="rect">
              <a:avLst/>
            </a:prstGeom>
          </p:spPr>
        </p:pic>
        <p:pic>
          <p:nvPicPr>
            <p:cNvPr id="13" name="Picture 12">
              <a:extLst>
                <a:ext uri="{FF2B5EF4-FFF2-40B4-BE49-F238E27FC236}">
                  <a16:creationId xmlns:a16="http://schemas.microsoft.com/office/drawing/2014/main" id="{93F1D2C8-2253-462D-8125-D8FD33E361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729" r="22387"/>
            <a:stretch/>
          </p:blipFill>
          <p:spPr>
            <a:xfrm rot="10800000">
              <a:off x="0" y="7492181"/>
              <a:ext cx="14785256" cy="6223819"/>
            </a:xfrm>
            <a:prstGeom prst="rect">
              <a:avLst/>
            </a:prstGeom>
          </p:spPr>
        </p:pic>
      </p:gr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lnSpc>
                <a:spcPct val="100000"/>
              </a:lnSpc>
              <a:defRPr sz="3200" b="1">
                <a:latin typeface="Calibri" panose="020F0502020204030204" pitchFamily="34" charset="0"/>
                <a:cs typeface="Calibri" panose="020F0502020204030204" pitchFamily="34" charset="0"/>
              </a:defRPr>
            </a:lvl1pPr>
            <a:lvl2pPr>
              <a:lnSpc>
                <a:spcPct val="100000"/>
              </a:lnSpc>
              <a:defRPr sz="2800">
                <a:latin typeface="Calibri" panose="020F0502020204030204" pitchFamily="34" charset="0"/>
                <a:cs typeface="Calibri" panose="020F0502020204030204" pitchFamily="34" charset="0"/>
              </a:defRPr>
            </a:lvl2pPr>
            <a:lvl3pPr>
              <a:lnSpc>
                <a:spcPct val="100000"/>
              </a:lnSpc>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419225" y="1028701"/>
            <a:ext cx="4171950"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6B7D4BE7-82E4-4079-BB6D-AFDF63A8B96B}"/>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7CB3FEC5-FDA5-4064-92D9-5A1B4DCDC896}"/>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762136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White Gray">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CA99B2-5A3C-40B0-8B19-222A53F64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6" name="Picture 15">
            <a:extLst>
              <a:ext uri="{FF2B5EF4-FFF2-40B4-BE49-F238E27FC236}">
                <a16:creationId xmlns:a16="http://schemas.microsoft.com/office/drawing/2014/main" id="{D6D59529-B991-4EF1-9B77-26FA5DBB46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1047236" y="1028700"/>
            <a:ext cx="4683211" cy="4800600"/>
          </a:xfrm>
        </p:spPr>
        <p:txBody>
          <a:bodyPr/>
          <a:lstStyle>
            <a:lvl1pPr>
              <a:defRPr sz="3200" b="1">
                <a:latin typeface="Calibri" panose="020F0502020204030204" pitchFamily="34" charset="0"/>
                <a:cs typeface="Calibri" panose="020F0502020204030204" pitchFamily="34" charset="0"/>
              </a:defRPr>
            </a:lvl1pPr>
            <a:lvl2pPr>
              <a:defRPr sz="28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6081651"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0"/>
            <a:ext cx="5083950" cy="2717390"/>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6247D980-747E-4E92-8744-4B67E66A1E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DD344800-2A12-4606-9F4D-F2EDEBC0D5F0}"/>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E8F3156-2679-449E-BE42-7AE37A7D108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4852861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Green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4" name="Picture 13">
            <a:extLst>
              <a:ext uri="{FF2B5EF4-FFF2-40B4-BE49-F238E27FC236}">
                <a16:creationId xmlns:a16="http://schemas.microsoft.com/office/drawing/2014/main" id="{5DD3FA69-ED76-43F4-BF22-8CB2EAD09C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1628775" y="1028701"/>
            <a:ext cx="403860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7" name="Picture 6">
            <a:extLst>
              <a:ext uri="{FF2B5EF4-FFF2-40B4-BE49-F238E27FC236}">
                <a16:creationId xmlns:a16="http://schemas.microsoft.com/office/drawing/2014/main" id="{CC8CD9E9-A3C8-4C26-85E9-08FFC36DB3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9BF9F9D3-29D5-40E4-8DA9-61B9F2F4732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A669A3F-E673-450E-99AC-C9F87613F7D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25016228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6811039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7467-A5D5-514D-92D3-C0EB4D1C6C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EA15B92-D7C3-4B4E-931A-0BCDF070A3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9B82CE0-E678-5542-A3F2-FF8D34B43DB2}"/>
              </a:ext>
            </a:extLst>
          </p:cNvPr>
          <p:cNvSpPr>
            <a:spLocks noGrp="1"/>
          </p:cNvSpPr>
          <p:nvPr>
            <p:ph type="dt" sz="half" idx="10"/>
          </p:nvPr>
        </p:nvSpPr>
        <p:spPr/>
        <p:txBody>
          <a:bodyPr/>
          <a:lstStyle/>
          <a:p>
            <a:fld id="{BA75EF26-AB2E-124E-8EBD-44C61C6F043D}" type="datetimeFigureOut">
              <a:rPr lang="en-US" smtClean="0"/>
              <a:t>8/6/19</a:t>
            </a:fld>
            <a:endParaRPr lang="en-US"/>
          </a:p>
        </p:txBody>
      </p:sp>
      <p:sp>
        <p:nvSpPr>
          <p:cNvPr id="5" name="Footer Placeholder 4">
            <a:extLst>
              <a:ext uri="{FF2B5EF4-FFF2-40B4-BE49-F238E27FC236}">
                <a16:creationId xmlns:a16="http://schemas.microsoft.com/office/drawing/2014/main" id="{214E21FC-FC55-B24D-9D30-533DD92A4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165A6-B01E-5E4D-8AEC-D4B73FBDFFA2}"/>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514376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D3B4-73D4-614A-BA83-D8E3F1805C0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B55887-60DC-B74E-900F-432F7FDB04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582DA7-A8C2-5149-AC10-FC62BC1C924B}"/>
              </a:ext>
            </a:extLst>
          </p:cNvPr>
          <p:cNvSpPr>
            <a:spLocks noGrp="1"/>
          </p:cNvSpPr>
          <p:nvPr>
            <p:ph type="dt" sz="half" idx="10"/>
          </p:nvPr>
        </p:nvSpPr>
        <p:spPr/>
        <p:txBody>
          <a:bodyPr/>
          <a:lstStyle/>
          <a:p>
            <a:fld id="{BA75EF26-AB2E-124E-8EBD-44C61C6F043D}" type="datetimeFigureOut">
              <a:rPr lang="en-US" smtClean="0"/>
              <a:t>8/6/19</a:t>
            </a:fld>
            <a:endParaRPr lang="en-US"/>
          </a:p>
        </p:txBody>
      </p:sp>
      <p:sp>
        <p:nvSpPr>
          <p:cNvPr id="5" name="Footer Placeholder 4">
            <a:extLst>
              <a:ext uri="{FF2B5EF4-FFF2-40B4-BE49-F238E27FC236}">
                <a16:creationId xmlns:a16="http://schemas.microsoft.com/office/drawing/2014/main" id="{DD5091C9-56D9-FE44-90E1-82A671A4A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C2E22-F68D-2F42-B79C-68012CC0E07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454212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4151-3F6E-BE44-A594-A9653DEEEB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098803C-7C15-384A-8819-51C11BDE2B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E7698A-8290-5D47-B41E-72AB1B5CA8A0}"/>
              </a:ext>
            </a:extLst>
          </p:cNvPr>
          <p:cNvSpPr>
            <a:spLocks noGrp="1"/>
          </p:cNvSpPr>
          <p:nvPr>
            <p:ph type="dt" sz="half" idx="10"/>
          </p:nvPr>
        </p:nvSpPr>
        <p:spPr/>
        <p:txBody>
          <a:bodyPr/>
          <a:lstStyle/>
          <a:p>
            <a:fld id="{BA75EF26-AB2E-124E-8EBD-44C61C6F043D}" type="datetimeFigureOut">
              <a:rPr lang="en-US" smtClean="0"/>
              <a:t>8/6/19</a:t>
            </a:fld>
            <a:endParaRPr lang="en-US"/>
          </a:p>
        </p:txBody>
      </p:sp>
      <p:sp>
        <p:nvSpPr>
          <p:cNvPr id="5" name="Footer Placeholder 4">
            <a:extLst>
              <a:ext uri="{FF2B5EF4-FFF2-40B4-BE49-F238E27FC236}">
                <a16:creationId xmlns:a16="http://schemas.microsoft.com/office/drawing/2014/main" id="{3969F231-1C2C-7A45-996A-2F171C466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BDB1C-EF1F-5E40-98BB-0DD12C976A1F}"/>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4134559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4DF6-4372-CB49-85CD-C0D4B4AF8EE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E3E1965-0E97-0749-B5A4-40FA8BC8CC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11D31F-49AF-8548-AFBC-1E8A6CEA22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E32E71A-D1CB-A04E-B0A6-48669AFE3DFA}"/>
              </a:ext>
            </a:extLst>
          </p:cNvPr>
          <p:cNvSpPr>
            <a:spLocks noGrp="1"/>
          </p:cNvSpPr>
          <p:nvPr>
            <p:ph type="dt" sz="half" idx="10"/>
          </p:nvPr>
        </p:nvSpPr>
        <p:spPr/>
        <p:txBody>
          <a:bodyPr/>
          <a:lstStyle/>
          <a:p>
            <a:fld id="{BA75EF26-AB2E-124E-8EBD-44C61C6F043D}" type="datetimeFigureOut">
              <a:rPr lang="en-US" smtClean="0"/>
              <a:t>8/6/19</a:t>
            </a:fld>
            <a:endParaRPr lang="en-US"/>
          </a:p>
        </p:txBody>
      </p:sp>
      <p:sp>
        <p:nvSpPr>
          <p:cNvPr id="6" name="Footer Placeholder 5">
            <a:extLst>
              <a:ext uri="{FF2B5EF4-FFF2-40B4-BE49-F238E27FC236}">
                <a16:creationId xmlns:a16="http://schemas.microsoft.com/office/drawing/2014/main" id="{907510AD-B756-4245-8945-764E95A2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86D5E-3A0B-594D-8521-3C1B27A6CC8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537768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2CCE-6F48-B647-B7D2-098663B589D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6091739-A316-5547-AEE9-9071C1D32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C6CF9C-6491-2046-B03C-2E9E26BF8DE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5BDDC3-F440-F24D-A927-1B3918904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0AD71D-5C33-D64A-820E-6638D01F357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67FED1-1D1E-7F44-9762-2A0B07541287}"/>
              </a:ext>
            </a:extLst>
          </p:cNvPr>
          <p:cNvSpPr>
            <a:spLocks noGrp="1"/>
          </p:cNvSpPr>
          <p:nvPr>
            <p:ph type="dt" sz="half" idx="10"/>
          </p:nvPr>
        </p:nvSpPr>
        <p:spPr/>
        <p:txBody>
          <a:bodyPr/>
          <a:lstStyle/>
          <a:p>
            <a:fld id="{BA75EF26-AB2E-124E-8EBD-44C61C6F043D}" type="datetimeFigureOut">
              <a:rPr lang="en-US" smtClean="0"/>
              <a:t>8/6/19</a:t>
            </a:fld>
            <a:endParaRPr lang="en-US"/>
          </a:p>
        </p:txBody>
      </p:sp>
      <p:sp>
        <p:nvSpPr>
          <p:cNvPr id="8" name="Footer Placeholder 7">
            <a:extLst>
              <a:ext uri="{FF2B5EF4-FFF2-40B4-BE49-F238E27FC236}">
                <a16:creationId xmlns:a16="http://schemas.microsoft.com/office/drawing/2014/main" id="{D48E81B0-5AF8-1A4E-A8BE-D4F1E98D0A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344921-B937-4E46-92A1-3C5BA4D49D41}"/>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00190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17678098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52B1-2857-F84E-A955-470B576105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EE0D515-A328-924B-A89B-B24964200628}"/>
              </a:ext>
            </a:extLst>
          </p:cNvPr>
          <p:cNvSpPr>
            <a:spLocks noGrp="1"/>
          </p:cNvSpPr>
          <p:nvPr>
            <p:ph type="dt" sz="half" idx="10"/>
          </p:nvPr>
        </p:nvSpPr>
        <p:spPr/>
        <p:txBody>
          <a:bodyPr/>
          <a:lstStyle/>
          <a:p>
            <a:fld id="{BA75EF26-AB2E-124E-8EBD-44C61C6F043D}" type="datetimeFigureOut">
              <a:rPr lang="en-US" smtClean="0"/>
              <a:t>8/6/19</a:t>
            </a:fld>
            <a:endParaRPr lang="en-US"/>
          </a:p>
        </p:txBody>
      </p:sp>
      <p:sp>
        <p:nvSpPr>
          <p:cNvPr id="4" name="Footer Placeholder 3">
            <a:extLst>
              <a:ext uri="{FF2B5EF4-FFF2-40B4-BE49-F238E27FC236}">
                <a16:creationId xmlns:a16="http://schemas.microsoft.com/office/drawing/2014/main" id="{A83B1C3E-E3EA-4C49-9862-259F89EB8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DE971B-6B9C-D740-8CE9-48013AB4C7E9}"/>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461521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90C6A-D591-9A4B-B4CC-33141E218A8B}"/>
              </a:ext>
            </a:extLst>
          </p:cNvPr>
          <p:cNvSpPr>
            <a:spLocks noGrp="1"/>
          </p:cNvSpPr>
          <p:nvPr>
            <p:ph type="dt" sz="half" idx="10"/>
          </p:nvPr>
        </p:nvSpPr>
        <p:spPr/>
        <p:txBody>
          <a:bodyPr/>
          <a:lstStyle/>
          <a:p>
            <a:fld id="{BA75EF26-AB2E-124E-8EBD-44C61C6F043D}" type="datetimeFigureOut">
              <a:rPr lang="en-US" smtClean="0"/>
              <a:t>8/6/19</a:t>
            </a:fld>
            <a:endParaRPr lang="en-US"/>
          </a:p>
        </p:txBody>
      </p:sp>
      <p:sp>
        <p:nvSpPr>
          <p:cNvPr id="3" name="Footer Placeholder 2">
            <a:extLst>
              <a:ext uri="{FF2B5EF4-FFF2-40B4-BE49-F238E27FC236}">
                <a16:creationId xmlns:a16="http://schemas.microsoft.com/office/drawing/2014/main" id="{303AC276-6C1B-D742-B085-C31DA76B99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85A0CA-FAC5-6B40-AD3D-A56950712388}"/>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6756810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1FC6-945E-774A-B5C7-B3EFD3C3ABD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E73584-4171-4D48-9E6D-E3B7EB902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9DFCF45-1A9C-B543-A4C5-EB5845A78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B66DE1-2CCA-2846-80EF-C1E088563E65}"/>
              </a:ext>
            </a:extLst>
          </p:cNvPr>
          <p:cNvSpPr>
            <a:spLocks noGrp="1"/>
          </p:cNvSpPr>
          <p:nvPr>
            <p:ph type="dt" sz="half" idx="10"/>
          </p:nvPr>
        </p:nvSpPr>
        <p:spPr/>
        <p:txBody>
          <a:bodyPr/>
          <a:lstStyle/>
          <a:p>
            <a:fld id="{BA75EF26-AB2E-124E-8EBD-44C61C6F043D}" type="datetimeFigureOut">
              <a:rPr lang="en-US" smtClean="0"/>
              <a:t>8/6/19</a:t>
            </a:fld>
            <a:endParaRPr lang="en-US"/>
          </a:p>
        </p:txBody>
      </p:sp>
      <p:sp>
        <p:nvSpPr>
          <p:cNvPr id="6" name="Footer Placeholder 5">
            <a:extLst>
              <a:ext uri="{FF2B5EF4-FFF2-40B4-BE49-F238E27FC236}">
                <a16:creationId xmlns:a16="http://schemas.microsoft.com/office/drawing/2014/main" id="{39047977-04D2-7C4D-8DB4-4F27DC8A7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2B1DE-1604-304C-9952-BBE3550A3057}"/>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368028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2F9A-7F3B-2F40-BDAC-AD673CAFFB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10352EF-9BAC-D54F-904E-0EA29C562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EBA1F3-8922-0A4C-99ED-DCB866FB9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3522D3-E1DB-C448-9CE1-1894CC158414}"/>
              </a:ext>
            </a:extLst>
          </p:cNvPr>
          <p:cNvSpPr>
            <a:spLocks noGrp="1"/>
          </p:cNvSpPr>
          <p:nvPr>
            <p:ph type="dt" sz="half" idx="10"/>
          </p:nvPr>
        </p:nvSpPr>
        <p:spPr/>
        <p:txBody>
          <a:bodyPr/>
          <a:lstStyle/>
          <a:p>
            <a:fld id="{BA75EF26-AB2E-124E-8EBD-44C61C6F043D}" type="datetimeFigureOut">
              <a:rPr lang="en-US" smtClean="0"/>
              <a:t>8/6/19</a:t>
            </a:fld>
            <a:endParaRPr lang="en-US"/>
          </a:p>
        </p:txBody>
      </p:sp>
      <p:sp>
        <p:nvSpPr>
          <p:cNvPr id="6" name="Footer Placeholder 5">
            <a:extLst>
              <a:ext uri="{FF2B5EF4-FFF2-40B4-BE49-F238E27FC236}">
                <a16:creationId xmlns:a16="http://schemas.microsoft.com/office/drawing/2014/main" id="{2D6A3C9E-E3C2-1249-BBD0-1DB72F2AC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C2BA9-F3AE-5F4F-BC72-C6B835235124}"/>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194506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B7AE-40E6-2E45-B0CA-1DBBEF12DB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CD01DD-F46E-5342-AD79-AEA0B0362F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7BA026-A9EE-6544-9A9A-DCC701800B14}"/>
              </a:ext>
            </a:extLst>
          </p:cNvPr>
          <p:cNvSpPr>
            <a:spLocks noGrp="1"/>
          </p:cNvSpPr>
          <p:nvPr>
            <p:ph type="dt" sz="half" idx="10"/>
          </p:nvPr>
        </p:nvSpPr>
        <p:spPr/>
        <p:txBody>
          <a:bodyPr/>
          <a:lstStyle/>
          <a:p>
            <a:fld id="{BA75EF26-AB2E-124E-8EBD-44C61C6F043D}" type="datetimeFigureOut">
              <a:rPr lang="en-US" smtClean="0"/>
              <a:t>8/6/19</a:t>
            </a:fld>
            <a:endParaRPr lang="en-US"/>
          </a:p>
        </p:txBody>
      </p:sp>
      <p:sp>
        <p:nvSpPr>
          <p:cNvPr id="5" name="Footer Placeholder 4">
            <a:extLst>
              <a:ext uri="{FF2B5EF4-FFF2-40B4-BE49-F238E27FC236}">
                <a16:creationId xmlns:a16="http://schemas.microsoft.com/office/drawing/2014/main" id="{CA42687C-318A-FC4E-856D-E1787C1C83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CFB1C-6C06-4E47-981D-EA4E1613E68A}"/>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963430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43F66E-73C0-F44C-B863-31AA0E9A1C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E11490-440C-9849-A43C-568DCC5049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DC2928-F0A2-D94E-A29C-A2DD418E6C00}"/>
              </a:ext>
            </a:extLst>
          </p:cNvPr>
          <p:cNvSpPr>
            <a:spLocks noGrp="1"/>
          </p:cNvSpPr>
          <p:nvPr>
            <p:ph type="dt" sz="half" idx="10"/>
          </p:nvPr>
        </p:nvSpPr>
        <p:spPr/>
        <p:txBody>
          <a:bodyPr/>
          <a:lstStyle/>
          <a:p>
            <a:fld id="{BA75EF26-AB2E-124E-8EBD-44C61C6F043D}" type="datetimeFigureOut">
              <a:rPr lang="en-US" smtClean="0"/>
              <a:t>8/6/19</a:t>
            </a:fld>
            <a:endParaRPr lang="en-US"/>
          </a:p>
        </p:txBody>
      </p:sp>
      <p:sp>
        <p:nvSpPr>
          <p:cNvPr id="5" name="Footer Placeholder 4">
            <a:extLst>
              <a:ext uri="{FF2B5EF4-FFF2-40B4-BE49-F238E27FC236}">
                <a16:creationId xmlns:a16="http://schemas.microsoft.com/office/drawing/2014/main" id="{F3B2BBF8-9E5A-6543-B8B6-501F687D6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64FA9-398B-8542-92E0-BA3B4FDAB4EB}"/>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9056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3646374"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7859826"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9465C2C6-1F20-4B4A-B485-4EAC3C04663D}"/>
              </a:ext>
            </a:extLst>
          </p:cNvPr>
          <p:cNvSpPr>
            <a:spLocks noGrp="1"/>
          </p:cNvSpPr>
          <p:nvPr>
            <p:ph type="ftr" sz="quarter" idx="16"/>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8AE9564F-5D47-45EC-B551-7BC5852C799F}"/>
              </a:ext>
            </a:extLst>
          </p:cNvPr>
          <p:cNvSpPr>
            <a:spLocks noGrp="1"/>
          </p:cNvSpPr>
          <p:nvPr>
            <p:ph type="sldNum" sz="quarter" idx="17"/>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2508549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88862"/>
            <a:ext cx="5486400" cy="576913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772150" y="1325880"/>
            <a:ext cx="6103620" cy="4928300"/>
          </a:xfrm>
        </p:spPr>
        <p:txBody>
          <a:body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0" y="88570"/>
            <a:ext cx="1127751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598260" y="1325880"/>
            <a:ext cx="4533810" cy="4909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CDA3428C-491F-450E-8E34-17ED5471F4AD}"/>
              </a:ext>
            </a:extLst>
          </p:cNvPr>
          <p:cNvSpPr>
            <a:spLocks noGrp="1"/>
          </p:cNvSpPr>
          <p:nvPr>
            <p:ph type="ftr" sz="quarter" idx="15"/>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A1DC4F4E-9580-4EF2-B91C-BE45C227E78D}"/>
              </a:ext>
            </a:extLst>
          </p:cNvPr>
          <p:cNvSpPr>
            <a:spLocks noGrp="1"/>
          </p:cNvSpPr>
          <p:nvPr>
            <p:ph type="sldNum" sz="quarter" idx="16"/>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09675588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8991600" y="1092433"/>
            <a:ext cx="3200400" cy="576556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0"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92354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8038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4811713"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6473F42A-DDF2-4B88-8A2A-08F0CC9134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8EF7831-790F-4971-A001-D60F32D04666}"/>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439DAEFE-1166-4D52-87A6-C3D9F2F76445}"/>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8027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6705600" y="1089258"/>
            <a:ext cx="5486400" cy="576874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677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98261" y="1347854"/>
            <a:ext cx="576825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23" name="Content Placeholder 3">
            <a:extLst>
              <a:ext uri="{FF2B5EF4-FFF2-40B4-BE49-F238E27FC236}">
                <a16:creationId xmlns:a16="http://schemas.microsoft.com/office/drawing/2014/main" id="{35C50785-A2A4-4A43-88A7-3F974F399D50}"/>
              </a:ext>
            </a:extLst>
          </p:cNvPr>
          <p:cNvSpPr>
            <a:spLocks noGrp="1"/>
          </p:cNvSpPr>
          <p:nvPr>
            <p:ph sz="quarter" idx="14"/>
          </p:nvPr>
        </p:nvSpPr>
        <p:spPr>
          <a:xfrm>
            <a:off x="7006590" y="1347470"/>
            <a:ext cx="4959454" cy="48006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79F96310-6F39-4DDC-995E-2454DB53EB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7CAC655-584A-4494-AB84-15016626B54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E172840C-C6FD-4FBA-A224-9C02DBF71DC4}"/>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13" name="Text Placeholder 11">
            <a:extLst>
              <a:ext uri="{FF2B5EF4-FFF2-40B4-BE49-F238E27FC236}">
                <a16:creationId xmlns:a16="http://schemas.microsoft.com/office/drawing/2014/main" id="{94D84075-6244-4950-8EB3-99C13A52227C}"/>
              </a:ext>
            </a:extLst>
          </p:cNvPr>
          <p:cNvSpPr>
            <a:spLocks noGrp="1"/>
          </p:cNvSpPr>
          <p:nvPr>
            <p:ph type="body" sz="quarter" idx="12"/>
          </p:nvPr>
        </p:nvSpPr>
        <p:spPr>
          <a:xfrm>
            <a:off x="320611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6" name="Text Placeholder 11">
            <a:extLst>
              <a:ext uri="{FF2B5EF4-FFF2-40B4-BE49-F238E27FC236}">
                <a16:creationId xmlns:a16="http://schemas.microsoft.com/office/drawing/2014/main" id="{C93372E9-51E8-4163-A303-81EEF4B82CCE}"/>
              </a:ext>
            </a:extLst>
          </p:cNvPr>
          <p:cNvSpPr>
            <a:spLocks noGrp="1"/>
          </p:cNvSpPr>
          <p:nvPr>
            <p:ph type="body" sz="quarter" idx="15"/>
          </p:nvPr>
        </p:nvSpPr>
        <p:spPr>
          <a:xfrm>
            <a:off x="6254115"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7" name="Text Placeholder 11">
            <a:extLst>
              <a:ext uri="{FF2B5EF4-FFF2-40B4-BE49-F238E27FC236}">
                <a16:creationId xmlns:a16="http://schemas.microsoft.com/office/drawing/2014/main" id="{7EEB277D-6A76-4A35-87C3-6849CB85DEDC}"/>
              </a:ext>
            </a:extLst>
          </p:cNvPr>
          <p:cNvSpPr>
            <a:spLocks noGrp="1"/>
          </p:cNvSpPr>
          <p:nvPr>
            <p:ph type="body" sz="quarter" idx="16"/>
          </p:nvPr>
        </p:nvSpPr>
        <p:spPr>
          <a:xfrm>
            <a:off x="931354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2" name="Footer Placeholder 1">
            <a:extLst>
              <a:ext uri="{FF2B5EF4-FFF2-40B4-BE49-F238E27FC236}">
                <a16:creationId xmlns:a16="http://schemas.microsoft.com/office/drawing/2014/main" id="{BCB97ED4-6A94-4F9E-A6B9-BBAF3CA36C50}"/>
              </a:ext>
            </a:extLst>
          </p:cNvPr>
          <p:cNvSpPr>
            <a:spLocks noGrp="1"/>
          </p:cNvSpPr>
          <p:nvPr>
            <p:ph type="ftr" sz="quarter" idx="17"/>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3E6DC570-CC53-4238-8CD2-0A22FB3A5A34}"/>
              </a:ext>
            </a:extLst>
          </p:cNvPr>
          <p:cNvSpPr>
            <a:spLocks noGrp="1"/>
          </p:cNvSpPr>
          <p:nvPr>
            <p:ph type="sldNum" sz="quarter" idx="18"/>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9201032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11027683"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1" name="Rectangle 10">
            <a:extLst>
              <a:ext uri="{FF2B5EF4-FFF2-40B4-BE49-F238E27FC236}">
                <a16:creationId xmlns:a16="http://schemas.microsoft.com/office/drawing/2014/main" id="{1CEE3668-FA34-4379-9E79-33804C514D37}"/>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429F1A59-AD08-471F-A41D-917A9C230D6F}"/>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1023E833-B0DB-4F64-9A4B-DB56DA96523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763736269"/>
      </p:ext>
    </p:extLst>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110265"/>
            <a:ext cx="11231789" cy="965456"/>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t"/>
          <a:lstStyle/>
          <a:p>
            <a:endParaRPr dirty="0"/>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 xmlns:ma14="http://schemas.microsoft.com/office/mac/drawingml/2011/main" val="1"/>
            </a:ext>
          </a:extLst>
        </p:spPr>
        <p:txBody>
          <a:bodyPr lIns="0" tIns="76200" rIns="0" bIns="76200" anchor="t"/>
          <a:lstStyle/>
          <a:p>
            <a:r>
              <a:rPr dirty="0"/>
              <a:t>Body Level One</a:t>
            </a:r>
          </a:p>
          <a:p>
            <a:pPr lvl="1"/>
            <a:r>
              <a:rPr dirty="0"/>
              <a:t>Body Level Two</a:t>
            </a:r>
          </a:p>
          <a:p>
            <a:pPr lvl="2"/>
            <a:r>
              <a:rPr dirty="0"/>
              <a:t>Body Level Three</a:t>
            </a:r>
          </a:p>
        </p:txBody>
      </p:sp>
      <p:pic>
        <p:nvPicPr>
          <p:cNvPr id="13" name="Picture 12">
            <a:extLst>
              <a:ext uri="{FF2B5EF4-FFF2-40B4-BE49-F238E27FC236}">
                <a16:creationId xmlns:a16="http://schemas.microsoft.com/office/drawing/2014/main" id="{583FB04E-3BA3-4BE1-BF07-9EA77830D36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Rectangle 13">
            <a:extLst>
              <a:ext uri="{FF2B5EF4-FFF2-40B4-BE49-F238E27FC236}">
                <a16:creationId xmlns:a16="http://schemas.microsoft.com/office/drawing/2014/main" id="{6C01FB9E-FC5C-4697-A03D-8B6B60A4B6BF}"/>
              </a:ext>
            </a:extLst>
          </p:cNvPr>
          <p:cNvSpPr/>
          <p:nvPr userDrawn="1"/>
        </p:nvSpPr>
        <p:spPr>
          <a:xfrm>
            <a:off x="1" y="1079733"/>
            <a:ext cx="12191999" cy="9144"/>
          </a:xfrm>
          <a:prstGeom prst="rect">
            <a:avLst/>
          </a:prstGeom>
          <a:gradFill>
            <a:gsLst>
              <a:gs pos="100000">
                <a:schemeClr val="accent6">
                  <a:alpha val="0"/>
                </a:schemeClr>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5" name="Picture 14">
            <a:extLst>
              <a:ext uri="{FF2B5EF4-FFF2-40B4-BE49-F238E27FC236}">
                <a16:creationId xmlns:a16="http://schemas.microsoft.com/office/drawing/2014/main" id="{316F543B-2D82-4F98-B602-BFB8A563369B}"/>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2" name="Footer Placeholder 1">
            <a:extLst>
              <a:ext uri="{FF2B5EF4-FFF2-40B4-BE49-F238E27FC236}">
                <a16:creationId xmlns:a16="http://schemas.microsoft.com/office/drawing/2014/main" id="{24116873-45E7-46F6-A826-850467919D04}"/>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dirty="0"/>
              <a:t>©Solace  |  Proprietary &amp; Confidential</a:t>
            </a:r>
          </a:p>
        </p:txBody>
      </p:sp>
      <p:sp>
        <p:nvSpPr>
          <p:cNvPr id="3" name="Slide Number Placeholder 2">
            <a:extLst>
              <a:ext uri="{FF2B5EF4-FFF2-40B4-BE49-F238E27FC236}">
                <a16:creationId xmlns:a16="http://schemas.microsoft.com/office/drawing/2014/main" id="{CE485F9E-8CD5-4224-9C4D-D69BC7F87241}"/>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740" r:id="rId2"/>
    <p:sldLayoutId id="2147483781" r:id="rId3"/>
    <p:sldLayoutId id="2147483739" r:id="rId4"/>
    <p:sldLayoutId id="2147483737" r:id="rId5"/>
    <p:sldLayoutId id="2147483738" r:id="rId6"/>
    <p:sldLayoutId id="2147483733" r:id="rId7"/>
    <p:sldLayoutId id="2147483782" r:id="rId8"/>
    <p:sldLayoutId id="2147483735" r:id="rId9"/>
    <p:sldLayoutId id="2147483741" r:id="rId10"/>
    <p:sldLayoutId id="2147483785" r:id="rId11"/>
    <p:sldLayoutId id="2147483787" r:id="rId12"/>
    <p:sldLayoutId id="2147483788" r:id="rId13"/>
  </p:sldLayoutIdLst>
  <p:transition spd="med"/>
  <p:hf hdr="0" dt="0"/>
  <p:txStyles>
    <p:titleStyle>
      <a:lvl1pPr marL="0" marR="0" indent="0" algn="l" defTabSz="409575" eaLnBrk="1" latinLnBrk="0" hangingPunct="1">
        <a:lnSpc>
          <a:spcPct val="100000"/>
        </a:lnSpc>
        <a:spcBef>
          <a:spcPts val="0"/>
        </a:spcBef>
        <a:spcAft>
          <a:spcPts val="0"/>
        </a:spcAft>
        <a:buClrTx/>
        <a:buSzTx/>
        <a:buFontTx/>
        <a:buNone/>
        <a:tabLst/>
        <a:defRPr sz="36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0" marR="0" indent="1143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eaLnBrk="1" latinLnBrk="0" hangingPunct="1">
        <a:lnSpc>
          <a:spcPct val="100000"/>
        </a:lnSpc>
        <a:spcBef>
          <a:spcPts val="600"/>
        </a:spcBef>
        <a:spcAft>
          <a:spcPts val="0"/>
        </a:spcAft>
        <a:buClr>
          <a:srgbClr val="00AD93"/>
        </a:buClr>
        <a:buSzPct val="100000"/>
        <a:buFont typeface="Arial" panose="020B0604020202020204" pitchFamily="34" charset="0"/>
        <a:buChar char="•"/>
        <a:tabLst/>
        <a:defRPr sz="3200" b="1"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653257" marR="0" indent="-187325" algn="l" defTabSz="409575" eaLnBrk="1" latinLnBrk="0" hangingPunct="1">
        <a:lnSpc>
          <a:spcPct val="100000"/>
        </a:lnSpc>
        <a:spcBef>
          <a:spcPts val="600"/>
        </a:spcBef>
        <a:spcAft>
          <a:spcPts val="0"/>
        </a:spcAft>
        <a:buClrTx/>
        <a:buSzPct val="100000"/>
        <a:buFont typeface="Open Sans" panose="020B0606030504020204" pitchFamily="34" charset="0"/>
        <a:buChar char="–"/>
        <a:tabLst/>
        <a:defRPr sz="28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2pPr>
      <a:lvl3pPr marL="942182" marR="0" indent="-121444" algn="l" defTabSz="409575" eaLnBrk="1" latinLnBrk="0" hangingPunct="1">
        <a:lnSpc>
          <a:spcPct val="100000"/>
        </a:lnSpc>
        <a:spcBef>
          <a:spcPts val="600"/>
        </a:spcBef>
        <a:spcAft>
          <a:spcPts val="0"/>
        </a:spcAft>
        <a:buClrTx/>
        <a:buSzPct val="70000"/>
        <a:buFont typeface="Arial" panose="020B0604020202020204" pitchFamily="34" charset="0"/>
        <a:buChar char="•"/>
        <a:tabLst/>
        <a:defRPr sz="20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3pPr>
      <a:lvl4pPr marL="89535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493673"/>
            <a:ext cx="11231789" cy="689882"/>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t"/>
          <a:lstStyle/>
          <a:p>
            <a:r>
              <a:rPr dirty="0"/>
              <a:t>Title Text</a:t>
            </a:r>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 xmlns:ma14="http://schemas.microsoft.com/office/mac/drawingml/2011/main" val="1"/>
            </a:ext>
          </a:extLst>
        </p:spPr>
        <p:txBody>
          <a:bodyPr lIns="0" tIns="76200" rIns="0" bIns="76200" anchor="t"/>
          <a:lstStyle/>
          <a:p>
            <a:r>
              <a:rPr dirty="0"/>
              <a:t>Body Level One</a:t>
            </a:r>
          </a:p>
          <a:p>
            <a:pPr lvl="1"/>
            <a:r>
              <a:rPr dirty="0"/>
              <a:t>Body Level Two</a:t>
            </a:r>
          </a:p>
          <a:p>
            <a:pPr lvl="2"/>
            <a:r>
              <a:rPr dirty="0"/>
              <a:t>Body Level Three</a:t>
            </a:r>
          </a:p>
        </p:txBody>
      </p:sp>
      <p:sp>
        <p:nvSpPr>
          <p:cNvPr id="12" name="Footer Placeholder 1">
            <a:extLst>
              <a:ext uri="{FF2B5EF4-FFF2-40B4-BE49-F238E27FC236}">
                <a16:creationId xmlns:a16="http://schemas.microsoft.com/office/drawing/2014/main" id="{D8493C74-660E-482B-97CB-2638FD394001}"/>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a:t>©Solace  |  Proprietary &amp; Confidential</a:t>
            </a:r>
            <a:endParaRPr lang="en-US" sz="800" dirty="0"/>
          </a:p>
        </p:txBody>
      </p:sp>
      <p:sp>
        <p:nvSpPr>
          <p:cNvPr id="14" name="Slide Number Placeholder 2">
            <a:extLst>
              <a:ext uri="{FF2B5EF4-FFF2-40B4-BE49-F238E27FC236}">
                <a16:creationId xmlns:a16="http://schemas.microsoft.com/office/drawing/2014/main" id="{CB3567D4-4F5D-40F9-9EB3-DA5B4B7EAE8B}"/>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81999172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83" r:id="rId3"/>
    <p:sldLayoutId id="2147483786" r:id="rId4"/>
    <p:sldLayoutId id="2147483784" r:id="rId5"/>
    <p:sldLayoutId id="2147483780" r:id="rId6"/>
    <p:sldLayoutId id="2147483779" r:id="rId7"/>
    <p:sldLayoutId id="2147483775" r:id="rId8"/>
    <p:sldLayoutId id="2147483776" r:id="rId9"/>
    <p:sldLayoutId id="2147483777" r:id="rId10"/>
    <p:sldLayoutId id="2147483778" r:id="rId11"/>
  </p:sldLayoutIdLst>
  <p:transition spd="med"/>
  <p:hf hdr="0" dt="0"/>
  <p:txStyles>
    <p:titleStyle>
      <a:lvl1pPr marL="0" marR="0" indent="0" algn="l" defTabSz="409575" latinLnBrk="0">
        <a:lnSpc>
          <a:spcPct val="100000"/>
        </a:lnSpc>
        <a:spcBef>
          <a:spcPts val="0"/>
        </a:spcBef>
        <a:spcAft>
          <a:spcPts val="0"/>
        </a:spcAft>
        <a:buClrTx/>
        <a:buSzTx/>
        <a:buFontTx/>
        <a:buNone/>
        <a:tabLst/>
        <a:defRPr sz="4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1143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latinLnBrk="0">
        <a:lnSpc>
          <a:spcPct val="120000"/>
        </a:lnSpc>
        <a:spcBef>
          <a:spcPts val="600"/>
        </a:spcBef>
        <a:spcAft>
          <a:spcPts val="300"/>
        </a:spcAft>
        <a:buClr>
          <a:srgbClr val="00AD93"/>
        </a:buClr>
        <a:buSzPct val="100000"/>
        <a:buFont typeface="Arial" panose="020B0604020202020204" pitchFamily="34" charset="0"/>
        <a:buChar char="•"/>
        <a:tabLst/>
        <a:defRPr sz="2400" b="1"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653257" marR="0" indent="-187325" algn="l" defTabSz="409575" latinLnBrk="0">
        <a:lnSpc>
          <a:spcPct val="120000"/>
        </a:lnSpc>
        <a:spcBef>
          <a:spcPts val="600"/>
        </a:spcBef>
        <a:spcAft>
          <a:spcPts val="300"/>
        </a:spcAft>
        <a:buClrTx/>
        <a:buSzPct val="100000"/>
        <a:buFont typeface="Open Sans" panose="020B0606030504020204" pitchFamily="34" charset="0"/>
        <a:buChar char="–"/>
        <a:tabLst/>
        <a:defRPr sz="2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2pPr>
      <a:lvl3pPr marL="942182" marR="0" indent="-121444" algn="l" defTabSz="409575" latinLnBrk="0">
        <a:lnSpc>
          <a:spcPct val="120000"/>
        </a:lnSpc>
        <a:spcBef>
          <a:spcPts val="600"/>
        </a:spcBef>
        <a:spcAft>
          <a:spcPts val="300"/>
        </a:spcAft>
        <a:buClrTx/>
        <a:buSzPct val="70000"/>
        <a:buFont typeface="Arial" panose="020B0604020202020204" pitchFamily="34" charset="0"/>
        <a:buChar char="•"/>
        <a:tabLst/>
        <a:defRPr sz="1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3pPr>
      <a:lvl4pPr marL="89535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BE6D7-45CF-C440-BAE8-56BB8E17A4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6E89704-3E46-2F44-A747-902FBE4C82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B0EC54-47BA-7547-9D6F-B97287B8B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5EF26-AB2E-124E-8EBD-44C61C6F043D}" type="datetimeFigureOut">
              <a:rPr lang="en-US" smtClean="0"/>
              <a:t>8/6/19</a:t>
            </a:fld>
            <a:endParaRPr lang="en-US"/>
          </a:p>
        </p:txBody>
      </p:sp>
      <p:sp>
        <p:nvSpPr>
          <p:cNvPr id="5" name="Footer Placeholder 4">
            <a:extLst>
              <a:ext uri="{FF2B5EF4-FFF2-40B4-BE49-F238E27FC236}">
                <a16:creationId xmlns:a16="http://schemas.microsoft.com/office/drawing/2014/main" id="{E11B16EB-839B-F34B-A9EC-8D89852AF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70704-63FD-3343-85AB-AFEC66B500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4332F-7622-C44A-A316-11507EBB0905}" type="slidenum">
              <a:rPr lang="en-US" smtClean="0"/>
              <a:t>‹#›</a:t>
            </a:fld>
            <a:endParaRPr lang="en-US"/>
          </a:p>
        </p:txBody>
      </p:sp>
    </p:spTree>
    <p:extLst>
      <p:ext uri="{BB962C8B-B14F-4D97-AF65-F5344CB8AC3E}">
        <p14:creationId xmlns:p14="http://schemas.microsoft.com/office/powerpoint/2010/main" val="186287907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3D305-21EA-0E4F-94A8-4DF63C8F6C6C}"/>
              </a:ext>
            </a:extLst>
          </p:cNvPr>
          <p:cNvSpPr>
            <a:spLocks noGrp="1"/>
          </p:cNvSpPr>
          <p:nvPr>
            <p:ph type="title"/>
          </p:nvPr>
        </p:nvSpPr>
        <p:spPr>
          <a:xfrm>
            <a:off x="1535963" y="942974"/>
            <a:ext cx="6826159" cy="2894787"/>
          </a:xfrm>
        </p:spPr>
        <p:txBody>
          <a:bodyPr/>
          <a:lstStyle/>
          <a:p>
            <a:r>
              <a:rPr lang="en-US" dirty="0"/>
              <a:t>Central Data Exchange Demo</a:t>
            </a:r>
          </a:p>
        </p:txBody>
      </p:sp>
      <p:sp>
        <p:nvSpPr>
          <p:cNvPr id="2" name="Rectangle 1">
            <a:extLst>
              <a:ext uri="{FF2B5EF4-FFF2-40B4-BE49-F238E27FC236}">
                <a16:creationId xmlns:a16="http://schemas.microsoft.com/office/drawing/2014/main" id="{81138355-5D6D-E34B-BFE3-13A6F65E96B5}"/>
              </a:ext>
            </a:extLst>
          </p:cNvPr>
          <p:cNvSpPr/>
          <p:nvPr/>
        </p:nvSpPr>
        <p:spPr>
          <a:xfrm>
            <a:off x="1535963" y="2698007"/>
            <a:ext cx="1765227" cy="507831"/>
          </a:xfrm>
          <a:prstGeom prst="rect">
            <a:avLst/>
          </a:prstGeom>
        </p:spPr>
        <p:txBody>
          <a:bodyPr wrap="none">
            <a:spAutoFit/>
          </a:bodyPr>
          <a:lstStyle/>
          <a:p>
            <a:r>
              <a:rPr lang="en-US" dirty="0"/>
              <a:t>Storyboard</a:t>
            </a:r>
          </a:p>
        </p:txBody>
      </p:sp>
    </p:spTree>
    <p:extLst>
      <p:ext uri="{BB962C8B-B14F-4D97-AF65-F5344CB8AC3E}">
        <p14:creationId xmlns:p14="http://schemas.microsoft.com/office/powerpoint/2010/main" val="107865121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User can register new topics that they wish to share on the central broker</a:t>
            </a:r>
          </a:p>
          <a:p>
            <a:r>
              <a:rPr lang="en-US" sz="2400" b="0" dirty="0"/>
              <a:t>Access control as to which agencies can access these topics, can also be indicated</a:t>
            </a:r>
          </a:p>
          <a:p>
            <a:r>
              <a:rPr lang="en-US" sz="2400" b="0" dirty="0"/>
              <a:t>Once approved, inserted topic will be available in Access Control</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 Registration</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10</a:t>
            </a:fld>
            <a:endParaRPr lang="en-US" dirty="0"/>
          </a:p>
        </p:txBody>
      </p:sp>
      <p:pic>
        <p:nvPicPr>
          <p:cNvPr id="5" name="Picture 4">
            <a:extLst>
              <a:ext uri="{FF2B5EF4-FFF2-40B4-BE49-F238E27FC236}">
                <a16:creationId xmlns:a16="http://schemas.microsoft.com/office/drawing/2014/main" id="{9493BB79-8D21-1F43-AB9D-14DE609CDF3D}"/>
              </a:ext>
            </a:extLst>
          </p:cNvPr>
          <p:cNvPicPr>
            <a:picLocks noChangeAspect="1"/>
          </p:cNvPicPr>
          <p:nvPr/>
        </p:nvPicPr>
        <p:blipFill>
          <a:blip r:embed="rId2"/>
          <a:stretch>
            <a:fillRect/>
          </a:stretch>
        </p:blipFill>
        <p:spPr>
          <a:xfrm>
            <a:off x="3276636" y="1337310"/>
            <a:ext cx="8766961" cy="4241855"/>
          </a:xfrm>
          <a:prstGeom prst="rect">
            <a:avLst/>
          </a:prstGeom>
        </p:spPr>
      </p:pic>
    </p:spTree>
    <p:extLst>
      <p:ext uri="{BB962C8B-B14F-4D97-AF65-F5344CB8AC3E}">
        <p14:creationId xmlns:p14="http://schemas.microsoft.com/office/powerpoint/2010/main" val="42437768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Provides an example of various data streams consumed from different agencies and geospatially maps it</a:t>
            </a:r>
          </a:p>
          <a:p>
            <a:r>
              <a:rPr lang="en-US" sz="2400" b="0" dirty="0"/>
              <a:t>Raw data is also processed through a central analytics and based on the output, is further republishes to other subtopics.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Analytics &amp; Mapping Example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11</a:t>
            </a:fld>
            <a:endParaRPr lang="en-US" dirty="0"/>
          </a:p>
        </p:txBody>
      </p:sp>
      <p:pic>
        <p:nvPicPr>
          <p:cNvPr id="6" name="Picture 5" descr="A close up of a map&#10;&#10;Description automatically generated">
            <a:extLst>
              <a:ext uri="{FF2B5EF4-FFF2-40B4-BE49-F238E27FC236}">
                <a16:creationId xmlns:a16="http://schemas.microsoft.com/office/drawing/2014/main" id="{4A284ADD-9358-2643-83FC-663930326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218" y="1337310"/>
            <a:ext cx="8450233" cy="4773061"/>
          </a:xfrm>
          <a:prstGeom prst="rect">
            <a:avLst/>
          </a:prstGeom>
        </p:spPr>
      </p:pic>
    </p:spTree>
    <p:extLst>
      <p:ext uri="{BB962C8B-B14F-4D97-AF65-F5344CB8AC3E}">
        <p14:creationId xmlns:p14="http://schemas.microsoft.com/office/powerpoint/2010/main" val="4557142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This view is accessed by login in via the login console using username: admin password: pass</a:t>
            </a:r>
          </a:p>
          <a:p>
            <a:r>
              <a:rPr lang="en-US" sz="2200" b="0" dirty="0"/>
              <a:t>User can view a complete log of all messages published and further search based on key words or individuals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Message Log</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12</a:t>
            </a:fld>
            <a:endParaRPr lang="en-US" dirty="0"/>
          </a:p>
        </p:txBody>
      </p:sp>
      <p:pic>
        <p:nvPicPr>
          <p:cNvPr id="5" name="Picture 4">
            <a:extLst>
              <a:ext uri="{FF2B5EF4-FFF2-40B4-BE49-F238E27FC236}">
                <a16:creationId xmlns:a16="http://schemas.microsoft.com/office/drawing/2014/main" id="{68D52675-170E-4F46-A514-778170C32ED4}"/>
              </a:ext>
            </a:extLst>
          </p:cNvPr>
          <p:cNvPicPr>
            <a:picLocks noChangeAspect="1"/>
          </p:cNvPicPr>
          <p:nvPr/>
        </p:nvPicPr>
        <p:blipFill>
          <a:blip r:embed="rId2"/>
          <a:stretch>
            <a:fillRect/>
          </a:stretch>
        </p:blipFill>
        <p:spPr>
          <a:xfrm>
            <a:off x="3573780" y="1337310"/>
            <a:ext cx="8008619" cy="4258872"/>
          </a:xfrm>
          <a:prstGeom prst="rect">
            <a:avLst/>
          </a:prstGeom>
        </p:spPr>
      </p:pic>
    </p:spTree>
    <p:extLst>
      <p:ext uri="{BB962C8B-B14F-4D97-AF65-F5344CB8AC3E}">
        <p14:creationId xmlns:p14="http://schemas.microsoft.com/office/powerpoint/2010/main" val="20335161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1800" b="0" dirty="0"/>
              <a:t>This view is accessed by login in via the login console using username: admin password: pass</a:t>
            </a:r>
          </a:p>
          <a:p>
            <a:r>
              <a:rPr lang="en-US" sz="1800" b="0" dirty="0"/>
              <a:t>User can view the registration information provided by the agencies and further utilize it to create a bridge between the agencies broker and the central broker</a:t>
            </a:r>
          </a:p>
          <a:p>
            <a:r>
              <a:rPr lang="en-US" sz="1800" b="0" dirty="0"/>
              <a:t>Clicking yes will trigger the SEMP call and create a bridge from the central broker to the agency broker using the information provided</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Agency</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dirty="0"/>
              <a:t>©Solace  |  Proprietary &amp; Confidential</a:t>
            </a:r>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13</a:t>
            </a:fld>
            <a:endParaRPr lang="en-US" dirty="0"/>
          </a:p>
        </p:txBody>
      </p:sp>
      <p:pic>
        <p:nvPicPr>
          <p:cNvPr id="7" name="Picture 6">
            <a:extLst>
              <a:ext uri="{FF2B5EF4-FFF2-40B4-BE49-F238E27FC236}">
                <a16:creationId xmlns:a16="http://schemas.microsoft.com/office/drawing/2014/main" id="{F63E1E38-DB3B-BA47-B412-F995E2FF4CB4}"/>
              </a:ext>
            </a:extLst>
          </p:cNvPr>
          <p:cNvPicPr>
            <a:picLocks noChangeAspect="1"/>
          </p:cNvPicPr>
          <p:nvPr/>
        </p:nvPicPr>
        <p:blipFill>
          <a:blip r:embed="rId2"/>
          <a:stretch>
            <a:fillRect/>
          </a:stretch>
        </p:blipFill>
        <p:spPr>
          <a:xfrm>
            <a:off x="3254736" y="1337310"/>
            <a:ext cx="8788861" cy="4228603"/>
          </a:xfrm>
          <a:prstGeom prst="rect">
            <a:avLst/>
          </a:prstGeom>
        </p:spPr>
      </p:pic>
    </p:spTree>
    <p:extLst>
      <p:ext uri="{BB962C8B-B14F-4D97-AF65-F5344CB8AC3E}">
        <p14:creationId xmlns:p14="http://schemas.microsoft.com/office/powerpoint/2010/main" val="38154532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000" b="0" dirty="0"/>
              <a:t>This view is accessed by login in via the login console using username: admin password: pass</a:t>
            </a:r>
          </a:p>
          <a:p>
            <a:r>
              <a:rPr lang="en-US" sz="2000" b="0" dirty="0"/>
              <a:t>Administrator can view the Topic information provided by the agencies and subsequently approve or deny the agency to start publishing to the topic on the central broker</a:t>
            </a:r>
          </a:p>
          <a:p>
            <a:r>
              <a:rPr lang="en-US" sz="2000" b="0" dirty="0"/>
              <a:t>Upon clicking yes a SEMP call is triggered to create the topic in the relevant ACLs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14</a:t>
            </a:fld>
            <a:endParaRPr lang="en-US" dirty="0"/>
          </a:p>
        </p:txBody>
      </p:sp>
      <p:pic>
        <p:nvPicPr>
          <p:cNvPr id="5" name="Picture 4">
            <a:extLst>
              <a:ext uri="{FF2B5EF4-FFF2-40B4-BE49-F238E27FC236}">
                <a16:creationId xmlns:a16="http://schemas.microsoft.com/office/drawing/2014/main" id="{B3470098-E508-7641-B510-A71414FD7EDA}"/>
              </a:ext>
            </a:extLst>
          </p:cNvPr>
          <p:cNvPicPr>
            <a:picLocks noChangeAspect="1"/>
          </p:cNvPicPr>
          <p:nvPr/>
        </p:nvPicPr>
        <p:blipFill>
          <a:blip r:embed="rId2"/>
          <a:stretch>
            <a:fillRect/>
          </a:stretch>
        </p:blipFill>
        <p:spPr>
          <a:xfrm>
            <a:off x="3405570" y="1556987"/>
            <a:ext cx="8340457" cy="3744026"/>
          </a:xfrm>
          <a:prstGeom prst="rect">
            <a:avLst/>
          </a:prstGeom>
        </p:spPr>
      </p:pic>
    </p:spTree>
    <p:extLst>
      <p:ext uri="{BB962C8B-B14F-4D97-AF65-F5344CB8AC3E}">
        <p14:creationId xmlns:p14="http://schemas.microsoft.com/office/powerpoint/2010/main" val="31031816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67F6-EFEC-934D-B653-7B0BF2A6CEE7}"/>
              </a:ext>
            </a:extLst>
          </p:cNvPr>
          <p:cNvSpPr>
            <a:spLocks noGrp="1"/>
          </p:cNvSpPr>
          <p:nvPr>
            <p:ph type="title"/>
          </p:nvPr>
        </p:nvSpPr>
        <p:spPr>
          <a:xfrm>
            <a:off x="801099" y="1396289"/>
            <a:ext cx="5006336" cy="1325563"/>
          </a:xfrm>
        </p:spPr>
        <p:txBody>
          <a:bodyPr>
            <a:normAutofit/>
          </a:bodyPr>
          <a:lstStyle/>
          <a:p>
            <a:r>
              <a:rPr lang="en-US" dirty="0"/>
              <a:t>Map Demonstration Analytics</a:t>
            </a:r>
          </a:p>
        </p:txBody>
      </p:sp>
      <p:sp>
        <p:nvSpPr>
          <p:cNvPr id="10" name="Content Placeholder 9">
            <a:extLst>
              <a:ext uri="{FF2B5EF4-FFF2-40B4-BE49-F238E27FC236}">
                <a16:creationId xmlns:a16="http://schemas.microsoft.com/office/drawing/2014/main" id="{A336C2A0-81FB-4825-8110-4E4A1CE02D22}"/>
              </a:ext>
            </a:extLst>
          </p:cNvPr>
          <p:cNvSpPr>
            <a:spLocks noGrp="1"/>
          </p:cNvSpPr>
          <p:nvPr>
            <p:ph idx="1"/>
          </p:nvPr>
        </p:nvSpPr>
        <p:spPr>
          <a:xfrm>
            <a:off x="805543" y="2871982"/>
            <a:ext cx="5006336" cy="3181684"/>
          </a:xfrm>
        </p:spPr>
        <p:txBody>
          <a:bodyPr anchor="t">
            <a:normAutofit/>
          </a:bodyPr>
          <a:lstStyle/>
          <a:p>
            <a:r>
              <a:rPr lang="en-US" sz="1800" dirty="0"/>
              <a:t>We provided a demonstration for the consumer to see how the data comes together through the google maps demo. </a:t>
            </a:r>
          </a:p>
        </p:txBody>
      </p:sp>
      <p:sp>
        <p:nvSpPr>
          <p:cNvPr id="13" name="Freeform: Shape 1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A7C29D5D-854A-CD4F-8145-D5F2B7117531}"/>
              </a:ext>
            </a:extLst>
          </p:cNvPr>
          <p:cNvPicPr>
            <a:picLocks noChangeAspect="1"/>
          </p:cNvPicPr>
          <p:nvPr/>
        </p:nvPicPr>
        <p:blipFill rotWithShape="1">
          <a:blip r:embed="rId3"/>
          <a:srcRect l="25737" r="18922" b="-1"/>
          <a:stretch/>
        </p:blipFill>
        <p:spPr>
          <a:xfrm>
            <a:off x="6096000" y="10"/>
            <a:ext cx="6096000"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303962063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C385-3432-BA41-9925-66CD3373BFAE}"/>
              </a:ext>
            </a:extLst>
          </p:cNvPr>
          <p:cNvSpPr>
            <a:spLocks noGrp="1"/>
          </p:cNvSpPr>
          <p:nvPr>
            <p:ph type="title"/>
          </p:nvPr>
        </p:nvSpPr>
        <p:spPr>
          <a:xfrm>
            <a:off x="648929" y="629266"/>
            <a:ext cx="3651467" cy="1676603"/>
          </a:xfrm>
        </p:spPr>
        <p:txBody>
          <a:bodyPr>
            <a:normAutofit fontScale="90000"/>
          </a:bodyPr>
          <a:lstStyle/>
          <a:p>
            <a:r>
              <a:rPr lang="en-US" dirty="0"/>
              <a:t>Demonstration with Map Analytics</a:t>
            </a:r>
          </a:p>
        </p:txBody>
      </p:sp>
      <p:sp>
        <p:nvSpPr>
          <p:cNvPr id="10" name="Content Placeholder 9">
            <a:extLst>
              <a:ext uri="{FF2B5EF4-FFF2-40B4-BE49-F238E27FC236}">
                <a16:creationId xmlns:a16="http://schemas.microsoft.com/office/drawing/2014/main" id="{831D045D-7106-42B5-B470-A84C909AABBE}"/>
              </a:ext>
            </a:extLst>
          </p:cNvPr>
          <p:cNvSpPr>
            <a:spLocks noGrp="1"/>
          </p:cNvSpPr>
          <p:nvPr>
            <p:ph idx="1"/>
          </p:nvPr>
        </p:nvSpPr>
        <p:spPr>
          <a:xfrm>
            <a:off x="672994" y="2967786"/>
            <a:ext cx="3651466" cy="3785419"/>
          </a:xfrm>
        </p:spPr>
        <p:txBody>
          <a:bodyPr>
            <a:normAutofit lnSpcReduction="10000"/>
          </a:bodyPr>
          <a:lstStyle/>
          <a:p>
            <a:r>
              <a:rPr lang="en-US" sz="1800" dirty="0"/>
              <a:t>Temperature Data from the NEA agency. (GOV/NEA/1/</a:t>
            </a:r>
            <a:r>
              <a:rPr lang="en-US" sz="1800" dirty="0" err="1"/>
              <a:t>temp_data</a:t>
            </a:r>
            <a:r>
              <a:rPr lang="en-US" sz="1800" dirty="0"/>
              <a:t>/raw/[</a:t>
            </a:r>
            <a:r>
              <a:rPr lang="en-US" sz="1800" dirty="0" err="1"/>
              <a:t>lat</a:t>
            </a:r>
            <a:r>
              <a:rPr lang="en-US" sz="1800" dirty="0"/>
              <a:t>]/[long])</a:t>
            </a:r>
          </a:p>
          <a:p>
            <a:r>
              <a:rPr lang="en-US" sz="1800" dirty="0"/>
              <a:t>Rain Data from the NEA agency. (GOV/NEA/1/</a:t>
            </a:r>
            <a:r>
              <a:rPr lang="en-US" sz="1800" dirty="0" err="1"/>
              <a:t>rain_data</a:t>
            </a:r>
            <a:r>
              <a:rPr lang="en-US" sz="1800" dirty="0"/>
              <a:t>/raw/[</a:t>
            </a:r>
            <a:r>
              <a:rPr lang="en-US" sz="1800" dirty="0" err="1"/>
              <a:t>lat</a:t>
            </a:r>
            <a:r>
              <a:rPr lang="en-US" sz="1800" dirty="0"/>
              <a:t>]/[long])</a:t>
            </a:r>
          </a:p>
          <a:p>
            <a:r>
              <a:rPr lang="en-US" sz="1800" dirty="0"/>
              <a:t>Traffic Patrol from the LTA agency. (GOV/LTA/1/</a:t>
            </a:r>
            <a:r>
              <a:rPr lang="en-US" sz="1800" dirty="0" err="1"/>
              <a:t>taxi_data</a:t>
            </a:r>
            <a:r>
              <a:rPr lang="en-US" sz="1800" dirty="0"/>
              <a:t>/raw)</a:t>
            </a:r>
          </a:p>
          <a:p>
            <a:r>
              <a:rPr lang="en-US" sz="1800" dirty="0"/>
              <a:t>Traffic Images from the LTA agency. (GOV/LTA/1/</a:t>
            </a:r>
            <a:r>
              <a:rPr lang="en-US" sz="1800" dirty="0" err="1"/>
              <a:t>img_data</a:t>
            </a:r>
            <a:r>
              <a:rPr lang="en-US" sz="1800" dirty="0"/>
              <a:t>/raw)</a:t>
            </a:r>
          </a:p>
          <a:p>
            <a:r>
              <a:rPr lang="en-US" sz="1800" dirty="0"/>
              <a:t>Hospital Location from the MHA agency. </a:t>
            </a:r>
          </a:p>
        </p:txBody>
      </p:sp>
      <p:pic>
        <p:nvPicPr>
          <p:cNvPr id="8" name="Content Placeholder 4">
            <a:extLst>
              <a:ext uri="{FF2B5EF4-FFF2-40B4-BE49-F238E27FC236}">
                <a16:creationId xmlns:a16="http://schemas.microsoft.com/office/drawing/2014/main" id="{354C4C05-EC04-E647-ACE5-9041EEF7A46E}"/>
              </a:ext>
            </a:extLst>
          </p:cNvPr>
          <p:cNvPicPr>
            <a:picLocks noChangeAspect="1"/>
          </p:cNvPicPr>
          <p:nvPr/>
        </p:nvPicPr>
        <p:blipFill rotWithShape="1">
          <a:blip r:embed="rId2"/>
          <a:srcRect l="4180" t="-2" r="28093"/>
          <a:stretch/>
        </p:blipFill>
        <p:spPr>
          <a:xfrm>
            <a:off x="4482790" y="10"/>
            <a:ext cx="7709210" cy="6857990"/>
          </a:xfrm>
          <a:prstGeom prst="rect">
            <a:avLst/>
          </a:prstGeom>
          <a:effectLst/>
        </p:spPr>
      </p:pic>
    </p:spTree>
    <p:extLst>
      <p:ext uri="{BB962C8B-B14F-4D97-AF65-F5344CB8AC3E}">
        <p14:creationId xmlns:p14="http://schemas.microsoft.com/office/powerpoint/2010/main" val="3682343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632DEB71-7826-974F-87AC-0C2B50632CF7}"/>
              </a:ext>
            </a:extLst>
          </p:cNvPr>
          <p:cNvPicPr>
            <a:picLocks noChangeAspect="1"/>
          </p:cNvPicPr>
          <p:nvPr/>
        </p:nvPicPr>
        <p:blipFill rotWithShape="1">
          <a:blip r:embed="rId2"/>
          <a:srcRect l="1" t="-6343" r="-10124" b="-1"/>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381EA5-00FE-D846-B3BE-2541D6DE0DC1}"/>
              </a:ext>
            </a:extLst>
          </p:cNvPr>
          <p:cNvSpPr>
            <a:spLocks noGrp="1"/>
          </p:cNvSpPr>
          <p:nvPr>
            <p:ph type="title"/>
          </p:nvPr>
        </p:nvSpPr>
        <p:spPr>
          <a:xfrm>
            <a:off x="7851031" y="632990"/>
            <a:ext cx="4062643" cy="1043409"/>
          </a:xfrm>
        </p:spPr>
        <p:txBody>
          <a:bodyPr>
            <a:normAutofit fontScale="90000"/>
          </a:bodyPr>
          <a:lstStyle/>
          <a:p>
            <a:r>
              <a:rPr lang="en-US" sz="3600" dirty="0"/>
              <a:t>Event-Driven Analytics</a:t>
            </a:r>
          </a:p>
        </p:txBody>
      </p:sp>
      <p:sp>
        <p:nvSpPr>
          <p:cNvPr id="10" name="Content Placeholder 9">
            <a:extLst>
              <a:ext uri="{FF2B5EF4-FFF2-40B4-BE49-F238E27FC236}">
                <a16:creationId xmlns:a16="http://schemas.microsoft.com/office/drawing/2014/main" id="{5B4E43F2-473A-4EF2-9951-85EAACD29E30}"/>
              </a:ext>
            </a:extLst>
          </p:cNvPr>
          <p:cNvSpPr>
            <a:spLocks noGrp="1"/>
          </p:cNvSpPr>
          <p:nvPr>
            <p:ph idx="1"/>
          </p:nvPr>
        </p:nvSpPr>
        <p:spPr>
          <a:xfrm>
            <a:off x="7621031" y="1774372"/>
            <a:ext cx="4062642" cy="2754086"/>
          </a:xfrm>
        </p:spPr>
        <p:txBody>
          <a:bodyPr anchor="t">
            <a:normAutofit/>
          </a:bodyPr>
          <a:lstStyle/>
          <a:p>
            <a:r>
              <a:rPr lang="en-US" sz="1800" dirty="0"/>
              <a:t>Live-Image Capturing of the traffic images of the express way in Singapore. Using Microsoft Computer Vision Analytics, the system will be able to scan and detect any traffic anomaly on the road and provide instant feedback to any interested parties. The analytic is able to detect objects such as fire, smoke, or heavy traffic in cases of incident.</a:t>
            </a:r>
          </a:p>
        </p:txBody>
      </p:sp>
    </p:spTree>
    <p:extLst>
      <p:ext uri="{BB962C8B-B14F-4D97-AF65-F5344CB8AC3E}">
        <p14:creationId xmlns:p14="http://schemas.microsoft.com/office/powerpoint/2010/main" val="332303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0EE6B75-1E91-B24A-8A90-96B799B8397D}"/>
              </a:ext>
            </a:extLst>
          </p:cNvPr>
          <p:cNvPicPr>
            <a:picLocks noChangeAspect="1"/>
          </p:cNvPicPr>
          <p:nvPr/>
        </p:nvPicPr>
        <p:blipFill rotWithShape="1">
          <a:blip r:embed="rId2"/>
          <a:srcRect r="2578" b="7121"/>
          <a:stretch/>
        </p:blipFill>
        <p:spPr>
          <a:xfrm>
            <a:off x="50631" y="314413"/>
            <a:ext cx="11633042" cy="654358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51C0FF-AE78-9948-A29A-8CA4E77B6BFE}"/>
              </a:ext>
            </a:extLst>
          </p:cNvPr>
          <p:cNvSpPr>
            <a:spLocks noGrp="1"/>
          </p:cNvSpPr>
          <p:nvPr>
            <p:ph type="title"/>
          </p:nvPr>
        </p:nvSpPr>
        <p:spPr>
          <a:xfrm>
            <a:off x="7851031" y="632990"/>
            <a:ext cx="4062643" cy="1043409"/>
          </a:xfrm>
        </p:spPr>
        <p:txBody>
          <a:bodyPr>
            <a:normAutofit/>
          </a:bodyPr>
          <a:lstStyle/>
          <a:p>
            <a:r>
              <a:rPr lang="en-US" sz="3600" dirty="0"/>
              <a:t>Image of Interest</a:t>
            </a:r>
          </a:p>
        </p:txBody>
      </p:sp>
      <p:sp>
        <p:nvSpPr>
          <p:cNvPr id="10" name="Content Placeholder 9">
            <a:extLst>
              <a:ext uri="{FF2B5EF4-FFF2-40B4-BE49-F238E27FC236}">
                <a16:creationId xmlns:a16="http://schemas.microsoft.com/office/drawing/2014/main" id="{8AE5AE20-5539-4140-8933-E1930430D1EE}"/>
              </a:ext>
            </a:extLst>
          </p:cNvPr>
          <p:cNvSpPr>
            <a:spLocks noGrp="1"/>
          </p:cNvSpPr>
          <p:nvPr>
            <p:ph idx="1"/>
          </p:nvPr>
        </p:nvSpPr>
        <p:spPr>
          <a:xfrm>
            <a:off x="7621031" y="1774372"/>
            <a:ext cx="4062642" cy="2754086"/>
          </a:xfrm>
        </p:spPr>
        <p:txBody>
          <a:bodyPr anchor="t">
            <a:normAutofit/>
          </a:bodyPr>
          <a:lstStyle/>
          <a:p>
            <a:r>
              <a:rPr lang="en-US" sz="1800" dirty="0"/>
              <a:t>Interested parties can subscribe to their respective events of interest to maximize their efficiency. For example, traffic patrols are able to subscribe to events that has heavy traffic; paramedics are able to subscribe to events that involves any incident on the traffic. </a:t>
            </a:r>
          </a:p>
        </p:txBody>
      </p:sp>
    </p:spTree>
    <p:extLst>
      <p:ext uri="{BB962C8B-B14F-4D97-AF65-F5344CB8AC3E}">
        <p14:creationId xmlns:p14="http://schemas.microsoft.com/office/powerpoint/2010/main" val="561197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fontScale="70000" lnSpcReduction="20000"/>
          </a:bodyPr>
          <a:lstStyle/>
          <a:p>
            <a:r>
              <a:rPr lang="en-US" dirty="0">
                <a:solidFill>
                  <a:schemeClr val="bg1"/>
                </a:solidFill>
              </a:rPr>
              <a:t>GOV/LTA/1/</a:t>
            </a:r>
            <a:r>
              <a:rPr lang="en-US" dirty="0" err="1">
                <a:solidFill>
                  <a:schemeClr val="bg1"/>
                </a:solidFill>
              </a:rPr>
              <a:t>img_data</a:t>
            </a:r>
            <a:r>
              <a:rPr lang="en-US" dirty="0">
                <a:solidFill>
                  <a:schemeClr val="bg1"/>
                </a:solidFill>
              </a:rPr>
              <a:t>/raw/[</a:t>
            </a:r>
            <a:r>
              <a:rPr lang="en-US" dirty="0" err="1">
                <a:solidFill>
                  <a:schemeClr val="bg1"/>
                </a:solidFill>
              </a:rPr>
              <a:t>lat</a:t>
            </a:r>
            <a:r>
              <a:rPr lang="en-US" dirty="0">
                <a:solidFill>
                  <a:schemeClr val="bg1"/>
                </a:solidFill>
              </a:rPr>
              <a:t>]/[long]/{traffic}/{fire}/{smoke}</a:t>
            </a:r>
          </a:p>
          <a:p>
            <a:r>
              <a:rPr lang="en-US" dirty="0">
                <a:solidFill>
                  <a:schemeClr val="bg1"/>
                </a:solidFill>
              </a:rPr>
              <a:t>The </a:t>
            </a:r>
            <a:r>
              <a:rPr lang="en-US" dirty="0" err="1">
                <a:solidFill>
                  <a:schemeClr val="bg1"/>
                </a:solidFill>
              </a:rPr>
              <a:t>lat</a:t>
            </a:r>
            <a:r>
              <a:rPr lang="en-US" dirty="0">
                <a:solidFill>
                  <a:schemeClr val="bg1"/>
                </a:solidFill>
              </a:rPr>
              <a:t> and long is based on traffic image sensor location.</a:t>
            </a:r>
          </a:p>
          <a:p>
            <a:r>
              <a:rPr lang="en-US" dirty="0">
                <a:solidFill>
                  <a:schemeClr val="bg1"/>
                </a:solidFill>
              </a:rPr>
              <a:t>Initially, GOV/LTA/1/</a:t>
            </a:r>
            <a:r>
              <a:rPr lang="en-US" dirty="0" err="1">
                <a:solidFill>
                  <a:schemeClr val="bg1"/>
                </a:solidFill>
              </a:rPr>
              <a:t>img_data</a:t>
            </a:r>
            <a:r>
              <a:rPr lang="en-US" dirty="0">
                <a:solidFill>
                  <a:schemeClr val="bg1"/>
                </a:solidFill>
              </a:rPr>
              <a:t>/raw is being subscribed by the central analytics to do some processing. </a:t>
            </a:r>
          </a:p>
          <a:p>
            <a:r>
              <a:rPr lang="en-US" dirty="0">
                <a:solidFill>
                  <a:schemeClr val="bg1"/>
                </a:solidFill>
              </a:rPr>
              <a:t>{traffic}/{fire}/{smoke} is based on the prediction result by central analytics using Microsoft computer vision. It represents the accuracy of prediction detected for each of the object.</a:t>
            </a:r>
          </a:p>
          <a:p>
            <a:r>
              <a:rPr lang="en-US" dirty="0">
                <a:solidFill>
                  <a:schemeClr val="bg1"/>
                </a:solidFill>
              </a:rPr>
              <a:t>Condition for traffic, fire and smoke object: </a:t>
            </a:r>
          </a:p>
          <a:p>
            <a:pPr lvl="2"/>
            <a:r>
              <a:rPr lang="en-US" dirty="0">
                <a:solidFill>
                  <a:schemeClr val="bg1"/>
                </a:solidFill>
              </a:rPr>
              <a:t>{</a:t>
            </a:r>
          </a:p>
          <a:p>
            <a:pPr lvl="2"/>
            <a:r>
              <a:rPr lang="en-US" dirty="0">
                <a:solidFill>
                  <a:schemeClr val="bg1"/>
                </a:solidFill>
              </a:rPr>
              <a:t>“/0”: Prediction between 0% ~ 29% accuracy,</a:t>
            </a:r>
          </a:p>
          <a:p>
            <a:pPr lvl="2"/>
            <a:r>
              <a:rPr lang="en-SG" dirty="0">
                <a:solidFill>
                  <a:schemeClr val="bg1"/>
                </a:solidFill>
              </a:rPr>
              <a:t>”/11": Prediction between 30% ~ 49% accuracy,</a:t>
            </a:r>
          </a:p>
          <a:p>
            <a:pPr lvl="2"/>
            <a:r>
              <a:rPr lang="en-SG" dirty="0">
                <a:solidFill>
                  <a:schemeClr val="bg1"/>
                </a:solidFill>
              </a:rPr>
              <a:t>"/111": Prediction between 50% ~ 64% accuracy,</a:t>
            </a:r>
          </a:p>
          <a:p>
            <a:pPr lvl="2"/>
            <a:r>
              <a:rPr lang="en-SG" dirty="0">
                <a:solidFill>
                  <a:schemeClr val="bg1"/>
                </a:solidFill>
              </a:rPr>
              <a:t>"/1111": Prediction between 65% ~ 79% accuracy,</a:t>
            </a:r>
          </a:p>
          <a:p>
            <a:pPr lvl="2"/>
            <a:r>
              <a:rPr lang="en-SG" dirty="0">
                <a:solidFill>
                  <a:schemeClr val="bg1"/>
                </a:solidFill>
              </a:rPr>
              <a:t>"/11111": Prediction between 80% ~ 100% accuracy</a:t>
            </a:r>
          </a:p>
          <a:p>
            <a:pPr lvl="2"/>
            <a:r>
              <a:rPr lang="en-US" dirty="0">
                <a:solidFill>
                  <a:schemeClr val="bg1"/>
                </a:solidFill>
              </a:rPr>
              <a:t>}</a:t>
            </a:r>
          </a:p>
          <a:p>
            <a:r>
              <a:rPr lang="en-US" dirty="0">
                <a:solidFill>
                  <a:schemeClr val="bg1"/>
                </a:solidFill>
              </a:rPr>
              <a:t>Etc. If subscriber is looking for only traffic with more than 50% accuracy:  “/11*/0/0”.</a:t>
            </a:r>
          </a:p>
          <a:p>
            <a:endParaRPr lang="en-US" dirty="0"/>
          </a:p>
        </p:txBody>
      </p:sp>
    </p:spTree>
    <p:extLst>
      <p:ext uri="{BB962C8B-B14F-4D97-AF65-F5344CB8AC3E}">
        <p14:creationId xmlns:p14="http://schemas.microsoft.com/office/powerpoint/2010/main" val="1692465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0F745A-61DA-4F6A-9665-811AA7EE9877}"/>
              </a:ext>
            </a:extLst>
          </p:cNvPr>
          <p:cNvSpPr>
            <a:spLocks noGrp="1"/>
          </p:cNvSpPr>
          <p:nvPr>
            <p:ph type="title"/>
          </p:nvPr>
        </p:nvSpPr>
        <p:spPr/>
        <p:txBody>
          <a:bodyPr/>
          <a:lstStyle/>
          <a:p>
            <a:r>
              <a:rPr lang="en-US" dirty="0"/>
              <a:t>Example</a:t>
            </a:r>
            <a:br>
              <a:rPr lang="en-US" dirty="0"/>
            </a:br>
            <a:r>
              <a:rPr lang="en-US" dirty="0"/>
              <a:t>Broker Set-up</a:t>
            </a:r>
          </a:p>
        </p:txBody>
      </p:sp>
      <p:sp>
        <p:nvSpPr>
          <p:cNvPr id="4" name="Footer Placeholder 3">
            <a:extLst>
              <a:ext uri="{FF2B5EF4-FFF2-40B4-BE49-F238E27FC236}">
                <a16:creationId xmlns:a16="http://schemas.microsoft.com/office/drawing/2014/main" id="{1A59178B-6969-468A-83A8-087616FC8C05}"/>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BA34045-7B51-4890-B359-DE7366800B1E}"/>
              </a:ext>
            </a:extLst>
          </p:cNvPr>
          <p:cNvSpPr>
            <a:spLocks noGrp="1"/>
          </p:cNvSpPr>
          <p:nvPr>
            <p:ph type="sldNum" sz="quarter" idx="14"/>
          </p:nvPr>
        </p:nvSpPr>
        <p:spPr/>
        <p:txBody>
          <a:bodyPr/>
          <a:lstStyle/>
          <a:p>
            <a:fld id="{46295180-FDB1-4196-84A4-AB3CBFFFE894}" type="slidenum">
              <a:rPr lang="en-US" smtClean="0"/>
              <a:pPr/>
              <a:t>2</a:t>
            </a:fld>
            <a:endParaRPr lang="en-US" dirty="0"/>
          </a:p>
        </p:txBody>
      </p:sp>
      <p:pic>
        <p:nvPicPr>
          <p:cNvPr id="2" name="Online Media 1" descr="Screen Recording 2019-07-10 at 2.14.46 PM.mov">
            <a:hlinkClick r:id="" action="ppaction://media"/>
            <a:extLst>
              <a:ext uri="{FF2B5EF4-FFF2-40B4-BE49-F238E27FC236}">
                <a16:creationId xmlns:a16="http://schemas.microsoft.com/office/drawing/2014/main" id="{EF9BF62C-45FC-6746-B6C2-2A5DBF1A27A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4563"/>
          <a:stretch/>
        </p:blipFill>
        <p:spPr>
          <a:xfrm>
            <a:off x="1065632" y="239192"/>
            <a:ext cx="4460525" cy="6195391"/>
          </a:xfrm>
          <a:prstGeom prst="rect">
            <a:avLst/>
          </a:prstGeom>
        </p:spPr>
      </p:pic>
    </p:spTree>
    <p:extLst>
      <p:ext uri="{BB962C8B-B14F-4D97-AF65-F5344CB8AC3E}">
        <p14:creationId xmlns:p14="http://schemas.microsoft.com/office/powerpoint/2010/main" val="79371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750833-9998-E844-B396-FEC4464003B0}"/>
              </a:ext>
            </a:extLst>
          </p:cNvPr>
          <p:cNvSpPr>
            <a:spLocks noGrp="1"/>
          </p:cNvSpPr>
          <p:nvPr>
            <p:ph type="title"/>
          </p:nvPr>
        </p:nvSpPr>
        <p:spPr>
          <a:xfrm>
            <a:off x="6527239" y="802955"/>
            <a:ext cx="4977976" cy="1455996"/>
          </a:xfrm>
        </p:spPr>
        <p:txBody>
          <a:bodyPr>
            <a:normAutofit/>
          </a:bodyPr>
          <a:lstStyle/>
          <a:p>
            <a:r>
              <a:rPr lang="en-US" sz="4000" dirty="0">
                <a:solidFill>
                  <a:srgbClr val="000000"/>
                </a:solidFill>
              </a:rPr>
              <a:t>Subscribing Within Proximity</a:t>
            </a:r>
          </a:p>
        </p:txBody>
      </p:sp>
      <p:sp>
        <p:nvSpPr>
          <p:cNvPr id="19"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D021094-56DC-B648-9B2C-25FECF1F27E0}"/>
              </a:ext>
            </a:extLst>
          </p:cNvPr>
          <p:cNvPicPr>
            <a:picLocks noChangeAspect="1"/>
          </p:cNvPicPr>
          <p:nvPr/>
        </p:nvPicPr>
        <p:blipFill>
          <a:blip r:embed="rId3"/>
          <a:stretch>
            <a:fillRect/>
          </a:stretch>
        </p:blipFill>
        <p:spPr>
          <a:xfrm>
            <a:off x="495871" y="148299"/>
            <a:ext cx="5491351" cy="1304194"/>
          </a:xfrm>
          <a:prstGeom prst="rect">
            <a:avLst/>
          </a:prstGeom>
        </p:spPr>
      </p:pic>
      <p:sp>
        <p:nvSpPr>
          <p:cNvPr id="21"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377EF452-F720-A545-9419-CC593ED0D685}"/>
              </a:ext>
            </a:extLst>
          </p:cNvPr>
          <p:cNvPicPr>
            <a:picLocks noChangeAspect="1"/>
          </p:cNvPicPr>
          <p:nvPr/>
        </p:nvPicPr>
        <p:blipFill rotWithShape="1">
          <a:blip r:embed="rId4"/>
          <a:srcRect l="-173" t="-1" r="31506" b="-1"/>
          <a:stretch/>
        </p:blipFill>
        <p:spPr>
          <a:xfrm>
            <a:off x="92514" y="1604777"/>
            <a:ext cx="5936748" cy="5101067"/>
          </a:xfrm>
          <a:prstGeom prst="rect">
            <a:avLst/>
          </a:prstGeom>
        </p:spPr>
      </p:pic>
      <p:sp>
        <p:nvSpPr>
          <p:cNvPr id="10" name="Content Placeholder 9">
            <a:extLst>
              <a:ext uri="{FF2B5EF4-FFF2-40B4-BE49-F238E27FC236}">
                <a16:creationId xmlns:a16="http://schemas.microsoft.com/office/drawing/2014/main" id="{3B9FB1E1-3420-4E22-A88F-4DEF78735B2C}"/>
              </a:ext>
            </a:extLst>
          </p:cNvPr>
          <p:cNvSpPr>
            <a:spLocks noGrp="1"/>
          </p:cNvSpPr>
          <p:nvPr>
            <p:ph idx="1"/>
          </p:nvPr>
        </p:nvSpPr>
        <p:spPr>
          <a:xfrm>
            <a:off x="6523708" y="2421682"/>
            <a:ext cx="4977578" cy="3639289"/>
          </a:xfrm>
        </p:spPr>
        <p:txBody>
          <a:bodyPr anchor="ctr">
            <a:normAutofit/>
          </a:bodyPr>
          <a:lstStyle/>
          <a:p>
            <a:r>
              <a:rPr lang="en-US" sz="2000" dirty="0">
                <a:solidFill>
                  <a:srgbClr val="000000"/>
                </a:solidFill>
              </a:rPr>
              <a:t>Entities such as Patrol or Medical Outpost are also able to subscribe to its remote location and detecting nearby events. They will be notified for its filtered events.</a:t>
            </a:r>
          </a:p>
          <a:p>
            <a:r>
              <a:rPr lang="en-US" sz="2000" dirty="0">
                <a:solidFill>
                  <a:srgbClr val="000000"/>
                </a:solidFill>
              </a:rPr>
              <a:t>Entities can subscribe with specified threshold (Heavier traffic etc.) to customize to their own criteria.</a:t>
            </a:r>
          </a:p>
        </p:txBody>
      </p:sp>
    </p:spTree>
    <p:extLst>
      <p:ext uri="{BB962C8B-B14F-4D97-AF65-F5344CB8AC3E}">
        <p14:creationId xmlns:p14="http://schemas.microsoft.com/office/powerpoint/2010/main" val="123968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solidFill>
                  <a:schemeClr val="bg1"/>
                </a:solidFill>
              </a:rPr>
              <a:t>GOV/LTA/1/</a:t>
            </a:r>
            <a:r>
              <a:rPr lang="en-US" dirty="0" err="1">
                <a:solidFill>
                  <a:schemeClr val="bg1"/>
                </a:solidFill>
              </a:rPr>
              <a:t>img_data</a:t>
            </a:r>
            <a:r>
              <a:rPr lang="en-US" dirty="0">
                <a:solidFill>
                  <a:schemeClr val="bg1"/>
                </a:solidFill>
              </a:rPr>
              <a:t>/raw/[</a:t>
            </a:r>
            <a:r>
              <a:rPr lang="en-US" dirty="0" err="1">
                <a:solidFill>
                  <a:schemeClr val="bg1"/>
                </a:solidFill>
              </a:rPr>
              <a:t>lat</a:t>
            </a:r>
            <a:r>
              <a:rPr lang="en-US" dirty="0">
                <a:solidFill>
                  <a:schemeClr val="bg1"/>
                </a:solidFill>
              </a:rPr>
              <a:t>]/[long]/{traffic}/{fire}/{smoke}</a:t>
            </a:r>
          </a:p>
          <a:p>
            <a:r>
              <a:rPr lang="en-US" dirty="0">
                <a:solidFill>
                  <a:schemeClr val="bg1"/>
                </a:solidFill>
              </a:rPr>
              <a:t>The </a:t>
            </a:r>
            <a:r>
              <a:rPr lang="en-US" dirty="0" err="1">
                <a:solidFill>
                  <a:schemeClr val="bg1"/>
                </a:solidFill>
              </a:rPr>
              <a:t>lat</a:t>
            </a:r>
            <a:r>
              <a:rPr lang="en-US" dirty="0">
                <a:solidFill>
                  <a:schemeClr val="bg1"/>
                </a:solidFill>
              </a:rPr>
              <a:t> and long is based on facility location.</a:t>
            </a:r>
          </a:p>
          <a:p>
            <a:r>
              <a:rPr lang="en-US" dirty="0">
                <a:solidFill>
                  <a:schemeClr val="bg1"/>
                </a:solidFill>
              </a:rPr>
              <a:t>Current location </a:t>
            </a:r>
            <a:r>
              <a:rPr lang="en-US" dirty="0" err="1">
                <a:solidFill>
                  <a:schemeClr val="bg1"/>
                </a:solidFill>
              </a:rPr>
              <a:t>eg</a:t>
            </a:r>
            <a:r>
              <a:rPr lang="en-US" dirty="0">
                <a:solidFill>
                  <a:schemeClr val="bg1"/>
                </a:solidFill>
              </a:rPr>
              <a:t>: { </a:t>
            </a:r>
            <a:r>
              <a:rPr lang="en-US" dirty="0" err="1">
                <a:solidFill>
                  <a:schemeClr val="bg1"/>
                </a:solidFill>
              </a:rPr>
              <a:t>lat</a:t>
            </a:r>
            <a:r>
              <a:rPr lang="en-US" dirty="0">
                <a:solidFill>
                  <a:schemeClr val="bg1"/>
                </a:solidFill>
              </a:rPr>
              <a:t> : 1.254, long: 1.342 }. If a subscriber looks for  interested event within its location, subscription: 1.2*/1.3*/0/0/0 etc.</a:t>
            </a:r>
          </a:p>
          <a:p>
            <a:r>
              <a:rPr lang="en-US" dirty="0">
                <a:solidFill>
                  <a:schemeClr val="bg1"/>
                </a:solidFill>
              </a:rPr>
              <a:t>Subscribers are able to make their searching scope smaller by inputting specific decimals such as : /1.25*/1.34* etc.</a:t>
            </a:r>
          </a:p>
        </p:txBody>
      </p:sp>
    </p:spTree>
    <p:extLst>
      <p:ext uri="{BB962C8B-B14F-4D97-AF65-F5344CB8AC3E}">
        <p14:creationId xmlns:p14="http://schemas.microsoft.com/office/powerpoint/2010/main" val="571098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598B-B0BD-B641-867C-C93878F25739}"/>
              </a:ext>
            </a:extLst>
          </p:cNvPr>
          <p:cNvSpPr>
            <a:spLocks noGrp="1"/>
          </p:cNvSpPr>
          <p:nvPr>
            <p:ph type="title"/>
          </p:nvPr>
        </p:nvSpPr>
        <p:spPr>
          <a:xfrm>
            <a:off x="481013" y="32386"/>
            <a:ext cx="3290887" cy="2287588"/>
          </a:xfrm>
        </p:spPr>
        <p:txBody>
          <a:bodyPr anchor="ctr">
            <a:normAutofit/>
          </a:bodyPr>
          <a:lstStyle/>
          <a:p>
            <a:r>
              <a:rPr lang="en-US" sz="3600" dirty="0"/>
              <a:t>Event-Driven Temperature Readings</a:t>
            </a:r>
          </a:p>
        </p:txBody>
      </p:sp>
      <p:sp>
        <p:nvSpPr>
          <p:cNvPr id="12" name="Content Placeholder 11">
            <a:extLst>
              <a:ext uri="{FF2B5EF4-FFF2-40B4-BE49-F238E27FC236}">
                <a16:creationId xmlns:a16="http://schemas.microsoft.com/office/drawing/2014/main" id="{7E1ED0E3-BC9B-4044-B509-4746DA06B14B}"/>
              </a:ext>
            </a:extLst>
          </p:cNvPr>
          <p:cNvSpPr>
            <a:spLocks noGrp="1"/>
          </p:cNvSpPr>
          <p:nvPr>
            <p:ph idx="1"/>
          </p:nvPr>
        </p:nvSpPr>
        <p:spPr>
          <a:xfrm>
            <a:off x="4223982" y="32386"/>
            <a:ext cx="7485413" cy="2287587"/>
          </a:xfrm>
        </p:spPr>
        <p:txBody>
          <a:bodyPr anchor="ctr">
            <a:normAutofit/>
          </a:bodyPr>
          <a:lstStyle/>
          <a:p>
            <a:r>
              <a:rPr lang="en-US" sz="1800" dirty="0"/>
              <a:t>This application attempts to capture temperature readings throughout the districts in Singapore, whilst capturing any areas that have experienced a drastic change in temperature. </a:t>
            </a:r>
          </a:p>
          <a:p>
            <a:r>
              <a:rPr lang="en-US" sz="1800" dirty="0"/>
              <a:t>If the change is higher than the specified threshold within an hour, subscribers are able to receive the event in real-time.</a:t>
            </a:r>
          </a:p>
        </p:txBody>
      </p:sp>
      <p:pic>
        <p:nvPicPr>
          <p:cNvPr id="10" name="Content Placeholder 6">
            <a:extLst>
              <a:ext uri="{FF2B5EF4-FFF2-40B4-BE49-F238E27FC236}">
                <a16:creationId xmlns:a16="http://schemas.microsoft.com/office/drawing/2014/main" id="{D6EE6200-B7DC-CC40-95B7-07B59E128577}"/>
              </a:ext>
            </a:extLst>
          </p:cNvPr>
          <p:cNvPicPr>
            <a:picLocks noChangeAspect="1"/>
          </p:cNvPicPr>
          <p:nvPr/>
        </p:nvPicPr>
        <p:blipFill rotWithShape="1">
          <a:blip r:embed="rId2"/>
          <a:srcRect t="11425" b="19445"/>
          <a:stretch/>
        </p:blipFill>
        <p:spPr>
          <a:xfrm>
            <a:off x="76200" y="1878496"/>
            <a:ext cx="12115800" cy="4947118"/>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90016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lnSpcReduction="10000"/>
          </a:bodyPr>
          <a:lstStyle/>
          <a:p>
            <a:r>
              <a:rPr lang="en-US" dirty="0">
                <a:solidFill>
                  <a:schemeClr val="bg1"/>
                </a:solidFill>
              </a:rPr>
              <a:t>GOV/NEA/1/</a:t>
            </a:r>
            <a:r>
              <a:rPr lang="en-US" dirty="0" err="1">
                <a:solidFill>
                  <a:schemeClr val="bg1"/>
                </a:solidFill>
              </a:rPr>
              <a:t>temp_data</a:t>
            </a:r>
            <a:r>
              <a:rPr lang="en-US" dirty="0">
                <a:solidFill>
                  <a:schemeClr val="bg1"/>
                </a:solidFill>
              </a:rPr>
              <a:t>/change/[</a:t>
            </a:r>
            <a:r>
              <a:rPr lang="en-US" dirty="0" err="1">
                <a:solidFill>
                  <a:schemeClr val="bg1"/>
                </a:solidFill>
              </a:rPr>
              <a:t>lat</a:t>
            </a:r>
            <a:r>
              <a:rPr lang="en-US" dirty="0">
                <a:solidFill>
                  <a:schemeClr val="bg1"/>
                </a:solidFill>
              </a:rPr>
              <a:t>]/[long]</a:t>
            </a:r>
          </a:p>
          <a:p>
            <a:r>
              <a:rPr lang="en-US" dirty="0">
                <a:solidFill>
                  <a:schemeClr val="bg1"/>
                </a:solidFill>
              </a:rPr>
              <a:t>The </a:t>
            </a:r>
            <a:r>
              <a:rPr lang="en-US" dirty="0" err="1">
                <a:solidFill>
                  <a:schemeClr val="bg1"/>
                </a:solidFill>
              </a:rPr>
              <a:t>lat</a:t>
            </a:r>
            <a:r>
              <a:rPr lang="en-US" dirty="0">
                <a:solidFill>
                  <a:schemeClr val="bg1"/>
                </a:solidFill>
              </a:rPr>
              <a:t> and long is based on temperature sensor location.</a:t>
            </a:r>
          </a:p>
          <a:p>
            <a:r>
              <a:rPr lang="en-US" dirty="0">
                <a:solidFill>
                  <a:schemeClr val="bg1"/>
                </a:solidFill>
              </a:rPr>
              <a:t>Initially, GOV/NEA/1/</a:t>
            </a:r>
            <a:r>
              <a:rPr lang="en-US" dirty="0" err="1">
                <a:solidFill>
                  <a:schemeClr val="bg1"/>
                </a:solidFill>
              </a:rPr>
              <a:t>temp_data</a:t>
            </a:r>
            <a:r>
              <a:rPr lang="en-US" dirty="0">
                <a:solidFill>
                  <a:schemeClr val="bg1"/>
                </a:solidFill>
              </a:rPr>
              <a:t>/raw/[</a:t>
            </a:r>
            <a:r>
              <a:rPr lang="en-US" dirty="0" err="1">
                <a:solidFill>
                  <a:schemeClr val="bg1"/>
                </a:solidFill>
              </a:rPr>
              <a:t>lat</a:t>
            </a:r>
            <a:r>
              <a:rPr lang="en-US" dirty="0">
                <a:solidFill>
                  <a:schemeClr val="bg1"/>
                </a:solidFill>
              </a:rPr>
              <a:t>]/[long] is being subscribed by the central analytics to do some processing. </a:t>
            </a:r>
          </a:p>
          <a:p>
            <a:r>
              <a:rPr lang="en-US" dirty="0">
                <a:solidFill>
                  <a:schemeClr val="bg1"/>
                </a:solidFill>
              </a:rPr>
              <a:t>The analytics will then process the data for every sensors. It will compare the range of the readings of its past hour to find for each sensors that have exceed a certain threshold. (</a:t>
            </a:r>
            <a:r>
              <a:rPr lang="en-US" dirty="0" err="1">
                <a:solidFill>
                  <a:schemeClr val="bg1"/>
                </a:solidFill>
              </a:rPr>
              <a:t>eg.</a:t>
            </a:r>
            <a:r>
              <a:rPr lang="en-US" dirty="0">
                <a:solidFill>
                  <a:schemeClr val="bg1"/>
                </a:solidFill>
              </a:rPr>
              <a:t> 0.5 degree change for every hour)</a:t>
            </a:r>
          </a:p>
          <a:p>
            <a:r>
              <a:rPr lang="en-US" dirty="0">
                <a:solidFill>
                  <a:schemeClr val="bg1"/>
                </a:solidFill>
              </a:rPr>
              <a:t>If a sensor reading exceeds the threshold, the analytics will publish the data to topic: GOV/NEA/1/</a:t>
            </a:r>
            <a:r>
              <a:rPr lang="en-US" dirty="0" err="1">
                <a:solidFill>
                  <a:schemeClr val="bg1"/>
                </a:solidFill>
              </a:rPr>
              <a:t>temp_data</a:t>
            </a:r>
            <a:r>
              <a:rPr lang="en-US" dirty="0">
                <a:solidFill>
                  <a:schemeClr val="bg1"/>
                </a:solidFill>
              </a:rPr>
              <a:t>/change/[</a:t>
            </a:r>
            <a:r>
              <a:rPr lang="en-US" dirty="0" err="1">
                <a:solidFill>
                  <a:schemeClr val="bg1"/>
                </a:solidFill>
              </a:rPr>
              <a:t>lat</a:t>
            </a:r>
            <a:r>
              <a:rPr lang="en-US" dirty="0">
                <a:solidFill>
                  <a:schemeClr val="bg1"/>
                </a:solidFill>
              </a:rPr>
              <a:t>]/[long].</a:t>
            </a:r>
          </a:p>
        </p:txBody>
      </p:sp>
    </p:spTree>
    <p:extLst>
      <p:ext uri="{BB962C8B-B14F-4D97-AF65-F5344CB8AC3E}">
        <p14:creationId xmlns:p14="http://schemas.microsoft.com/office/powerpoint/2010/main" val="222222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8">
            <a:extLst>
              <a:ext uri="{FF2B5EF4-FFF2-40B4-BE49-F238E27FC236}">
                <a16:creationId xmlns:a16="http://schemas.microsoft.com/office/drawing/2014/main" id="{2BE3B5BB-EE58-8644-A5A0-EAEFA1D8CD1F}"/>
              </a:ext>
            </a:extLst>
          </p:cNvPr>
          <p:cNvPicPr>
            <a:picLocks noChangeAspect="1"/>
          </p:cNvPicPr>
          <p:nvPr/>
        </p:nvPicPr>
        <p:blipFill rotWithShape="1">
          <a:blip r:embed="rId2"/>
          <a:srcRect t="12266" b="10792"/>
          <a:stretch/>
        </p:blipFill>
        <p:spPr>
          <a:xfrm>
            <a:off x="0" y="0"/>
            <a:ext cx="12192001" cy="5534679"/>
          </a:xfrm>
          <a:prstGeom prst="rect">
            <a:avLst/>
          </a:prstGeom>
        </p:spPr>
      </p:pic>
      <p:pic>
        <p:nvPicPr>
          <p:cNvPr id="29" name="Picture 28">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B32D13-A5A3-3643-86CD-5BF5F3831929}"/>
              </a:ext>
            </a:extLst>
          </p:cNvPr>
          <p:cNvSpPr>
            <a:spLocks noGrp="1"/>
          </p:cNvSpPr>
          <p:nvPr>
            <p:ph type="title"/>
          </p:nvPr>
        </p:nvSpPr>
        <p:spPr>
          <a:xfrm>
            <a:off x="804998" y="4576146"/>
            <a:ext cx="5021782" cy="1509931"/>
          </a:xfrm>
        </p:spPr>
        <p:txBody>
          <a:bodyPr vert="horz" lIns="91440" tIns="45720" rIns="91440" bIns="45720" rtlCol="0">
            <a:normAutofit/>
          </a:bodyPr>
          <a:lstStyle/>
          <a:p>
            <a:r>
              <a:rPr lang="en-US" sz="4000" dirty="0">
                <a:solidFill>
                  <a:srgbClr val="000000"/>
                </a:solidFill>
              </a:rPr>
              <a:t>Event-based Rain Sensors</a:t>
            </a:r>
          </a:p>
        </p:txBody>
      </p:sp>
      <p:sp>
        <p:nvSpPr>
          <p:cNvPr id="19" name="Content Placeholder 18">
            <a:extLst>
              <a:ext uri="{FF2B5EF4-FFF2-40B4-BE49-F238E27FC236}">
                <a16:creationId xmlns:a16="http://schemas.microsoft.com/office/drawing/2014/main" id="{0E37B0FD-2857-4CF3-9360-FE5659D961B9}"/>
              </a:ext>
            </a:extLst>
          </p:cNvPr>
          <p:cNvSpPr>
            <a:spLocks noGrp="1"/>
          </p:cNvSpPr>
          <p:nvPr>
            <p:ph idx="1"/>
          </p:nvPr>
        </p:nvSpPr>
        <p:spPr>
          <a:xfrm>
            <a:off x="6470247" y="4576146"/>
            <a:ext cx="4926411" cy="1509935"/>
          </a:xfrm>
        </p:spPr>
        <p:txBody>
          <a:bodyPr anchor="ctr">
            <a:normAutofit/>
          </a:bodyPr>
          <a:lstStyle/>
          <a:p>
            <a:r>
              <a:rPr lang="en-US" sz="1800" dirty="0">
                <a:solidFill>
                  <a:srgbClr val="000000"/>
                </a:solidFill>
              </a:rPr>
              <a:t>Subscribers are able to subscribe to areas that sensors detection of rain wherever it starts and stops. </a:t>
            </a:r>
          </a:p>
        </p:txBody>
      </p:sp>
    </p:spTree>
    <p:extLst>
      <p:ext uri="{BB962C8B-B14F-4D97-AF65-F5344CB8AC3E}">
        <p14:creationId xmlns:p14="http://schemas.microsoft.com/office/powerpoint/2010/main" val="183860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solidFill>
                  <a:schemeClr val="bg1"/>
                </a:solidFill>
              </a:rPr>
              <a:t>GOV/NEA/1/</a:t>
            </a:r>
            <a:r>
              <a:rPr lang="en-US" dirty="0" err="1">
                <a:solidFill>
                  <a:schemeClr val="bg1"/>
                </a:solidFill>
              </a:rPr>
              <a:t>rain_data</a:t>
            </a:r>
            <a:r>
              <a:rPr lang="en-US" dirty="0">
                <a:solidFill>
                  <a:schemeClr val="bg1"/>
                </a:solidFill>
              </a:rPr>
              <a:t>/start/[</a:t>
            </a:r>
            <a:r>
              <a:rPr lang="en-US" dirty="0" err="1">
                <a:solidFill>
                  <a:schemeClr val="bg1"/>
                </a:solidFill>
              </a:rPr>
              <a:t>lat</a:t>
            </a:r>
            <a:r>
              <a:rPr lang="en-US" dirty="0">
                <a:solidFill>
                  <a:schemeClr val="bg1"/>
                </a:solidFill>
              </a:rPr>
              <a:t>]/[long] &amp; GOV/NEA/1/</a:t>
            </a:r>
            <a:r>
              <a:rPr lang="en-US" dirty="0" err="1">
                <a:solidFill>
                  <a:schemeClr val="bg1"/>
                </a:solidFill>
              </a:rPr>
              <a:t>rain_data</a:t>
            </a:r>
            <a:r>
              <a:rPr lang="en-US" dirty="0">
                <a:solidFill>
                  <a:schemeClr val="bg1"/>
                </a:solidFill>
              </a:rPr>
              <a:t>/stop/[</a:t>
            </a:r>
            <a:r>
              <a:rPr lang="en-US" dirty="0" err="1">
                <a:solidFill>
                  <a:schemeClr val="bg1"/>
                </a:solidFill>
              </a:rPr>
              <a:t>lat</a:t>
            </a:r>
            <a:r>
              <a:rPr lang="en-US" dirty="0">
                <a:solidFill>
                  <a:schemeClr val="bg1"/>
                </a:solidFill>
              </a:rPr>
              <a:t>]/[long]</a:t>
            </a:r>
          </a:p>
          <a:p>
            <a:r>
              <a:rPr lang="en-US" dirty="0">
                <a:solidFill>
                  <a:schemeClr val="bg1"/>
                </a:solidFill>
              </a:rPr>
              <a:t>The </a:t>
            </a:r>
            <a:r>
              <a:rPr lang="en-US" dirty="0" err="1">
                <a:solidFill>
                  <a:schemeClr val="bg1"/>
                </a:solidFill>
              </a:rPr>
              <a:t>lat</a:t>
            </a:r>
            <a:r>
              <a:rPr lang="en-US" dirty="0">
                <a:solidFill>
                  <a:schemeClr val="bg1"/>
                </a:solidFill>
              </a:rPr>
              <a:t> and long is based on rain sensor location.</a:t>
            </a:r>
          </a:p>
          <a:p>
            <a:r>
              <a:rPr lang="en-US" dirty="0">
                <a:solidFill>
                  <a:schemeClr val="bg1"/>
                </a:solidFill>
              </a:rPr>
              <a:t>Initially, GOV/NEA/1/</a:t>
            </a:r>
            <a:r>
              <a:rPr lang="en-US" dirty="0" err="1">
                <a:solidFill>
                  <a:schemeClr val="bg1"/>
                </a:solidFill>
              </a:rPr>
              <a:t>rain_data</a:t>
            </a:r>
            <a:r>
              <a:rPr lang="en-US" dirty="0">
                <a:solidFill>
                  <a:schemeClr val="bg1"/>
                </a:solidFill>
              </a:rPr>
              <a:t>/raw/[</a:t>
            </a:r>
            <a:r>
              <a:rPr lang="en-US" dirty="0" err="1">
                <a:solidFill>
                  <a:schemeClr val="bg1"/>
                </a:solidFill>
              </a:rPr>
              <a:t>lat</a:t>
            </a:r>
            <a:r>
              <a:rPr lang="en-US" dirty="0">
                <a:solidFill>
                  <a:schemeClr val="bg1"/>
                </a:solidFill>
              </a:rPr>
              <a:t>]/[long] is being subscribed by the central analytics to do some processing. </a:t>
            </a:r>
          </a:p>
          <a:p>
            <a:r>
              <a:rPr lang="en-US" dirty="0">
                <a:solidFill>
                  <a:schemeClr val="bg1"/>
                </a:solidFill>
              </a:rPr>
              <a:t>The analytics will attempt to detect the change of each sensor if it changes 0 or 1 vice versa. </a:t>
            </a:r>
          </a:p>
          <a:p>
            <a:r>
              <a:rPr lang="en-US" dirty="0">
                <a:solidFill>
                  <a:schemeClr val="bg1"/>
                </a:solidFill>
              </a:rPr>
              <a:t>It will republish the data to either of the topic subscription based on value { 0: “Rain stops”, 1: “Rain starts” }.</a:t>
            </a:r>
          </a:p>
        </p:txBody>
      </p:sp>
    </p:spTree>
    <p:extLst>
      <p:ext uri="{BB962C8B-B14F-4D97-AF65-F5344CB8AC3E}">
        <p14:creationId xmlns:p14="http://schemas.microsoft.com/office/powerpoint/2010/main" val="282352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4">
            <a:extLst>
              <a:ext uri="{FF2B5EF4-FFF2-40B4-BE49-F238E27FC236}">
                <a16:creationId xmlns:a16="http://schemas.microsoft.com/office/drawing/2014/main" id="{B01B48B5-FEFB-8742-A51B-23B07B513A16}"/>
              </a:ext>
            </a:extLst>
          </p:cNvPr>
          <p:cNvPicPr>
            <a:picLocks noChangeAspect="1"/>
          </p:cNvPicPr>
          <p:nvPr/>
        </p:nvPicPr>
        <p:blipFill rotWithShape="1">
          <a:blip r:embed="rId2"/>
          <a:srcRect l="27890" t="17594" r="1" b="9091"/>
          <a:stretch/>
        </p:blipFill>
        <p:spPr>
          <a:xfrm>
            <a:off x="0" y="41825"/>
            <a:ext cx="12212053" cy="686000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722C71-DF0D-AB4E-811E-B15ECC45F44F}"/>
              </a:ext>
            </a:extLst>
          </p:cNvPr>
          <p:cNvSpPr>
            <a:spLocks noGrp="1"/>
          </p:cNvSpPr>
          <p:nvPr>
            <p:ph type="title"/>
          </p:nvPr>
        </p:nvSpPr>
        <p:spPr>
          <a:xfrm>
            <a:off x="7851031" y="632990"/>
            <a:ext cx="4062643" cy="1043409"/>
          </a:xfrm>
        </p:spPr>
        <p:txBody>
          <a:bodyPr>
            <a:normAutofit fontScale="90000"/>
          </a:bodyPr>
          <a:lstStyle/>
          <a:p>
            <a:r>
              <a:rPr lang="en-US" sz="3600" dirty="0"/>
              <a:t>Location Tracking for Patrols</a:t>
            </a:r>
          </a:p>
        </p:txBody>
      </p:sp>
      <p:sp>
        <p:nvSpPr>
          <p:cNvPr id="10" name="Content Placeholder 9">
            <a:extLst>
              <a:ext uri="{FF2B5EF4-FFF2-40B4-BE49-F238E27FC236}">
                <a16:creationId xmlns:a16="http://schemas.microsoft.com/office/drawing/2014/main" id="{70DA76BC-6CEA-4D1B-81D4-394653E3EB45}"/>
              </a:ext>
            </a:extLst>
          </p:cNvPr>
          <p:cNvSpPr>
            <a:spLocks noGrp="1"/>
          </p:cNvSpPr>
          <p:nvPr>
            <p:ph idx="1"/>
          </p:nvPr>
        </p:nvSpPr>
        <p:spPr>
          <a:xfrm>
            <a:off x="7621031" y="1774372"/>
            <a:ext cx="4062642" cy="2754086"/>
          </a:xfrm>
        </p:spPr>
        <p:txBody>
          <a:bodyPr anchor="t">
            <a:normAutofit/>
          </a:bodyPr>
          <a:lstStyle/>
          <a:p>
            <a:r>
              <a:rPr lang="en-US" sz="1800" dirty="0"/>
              <a:t>Besides tracking patrol unit on their location in real-time, each patrol unit is able to subscribe to its remote location for any nearby traffic events that are happening around the map. It will be immediately informed of the event depending on the location they are subscribed to. This is similar to “Subscribing within Proximity” as mentioned.</a:t>
            </a:r>
          </a:p>
        </p:txBody>
      </p:sp>
    </p:spTree>
    <p:extLst>
      <p:ext uri="{BB962C8B-B14F-4D97-AF65-F5344CB8AC3E}">
        <p14:creationId xmlns:p14="http://schemas.microsoft.com/office/powerpoint/2010/main" val="68306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solidFill>
                  <a:schemeClr val="bg1"/>
                </a:solidFill>
              </a:rPr>
              <a:t>GOV/LTA/1/</a:t>
            </a:r>
            <a:r>
              <a:rPr lang="en-US" dirty="0" err="1">
                <a:solidFill>
                  <a:schemeClr val="bg1"/>
                </a:solidFill>
              </a:rPr>
              <a:t>img_data</a:t>
            </a:r>
            <a:r>
              <a:rPr lang="en-US" dirty="0">
                <a:solidFill>
                  <a:schemeClr val="bg1"/>
                </a:solidFill>
              </a:rPr>
              <a:t>/raw/[</a:t>
            </a:r>
            <a:r>
              <a:rPr lang="en-US" dirty="0" err="1">
                <a:solidFill>
                  <a:schemeClr val="bg1"/>
                </a:solidFill>
              </a:rPr>
              <a:t>lat</a:t>
            </a:r>
            <a:r>
              <a:rPr lang="en-US" dirty="0">
                <a:solidFill>
                  <a:schemeClr val="bg1"/>
                </a:solidFill>
              </a:rPr>
              <a:t>]/[long]/{traffic}/{fire}/{smoke} for remote event subscription</a:t>
            </a:r>
          </a:p>
          <a:p>
            <a:r>
              <a:rPr lang="en-US" dirty="0">
                <a:solidFill>
                  <a:schemeClr val="bg1"/>
                </a:solidFill>
              </a:rPr>
              <a:t>The </a:t>
            </a:r>
            <a:r>
              <a:rPr lang="en-US" dirty="0" err="1">
                <a:solidFill>
                  <a:schemeClr val="bg1"/>
                </a:solidFill>
              </a:rPr>
              <a:t>lat</a:t>
            </a:r>
            <a:r>
              <a:rPr lang="en-US" dirty="0">
                <a:solidFill>
                  <a:schemeClr val="bg1"/>
                </a:solidFill>
              </a:rPr>
              <a:t> and long is based on patrol unit location.</a:t>
            </a:r>
          </a:p>
          <a:p>
            <a:r>
              <a:rPr lang="en-US" dirty="0">
                <a:solidFill>
                  <a:schemeClr val="bg1"/>
                </a:solidFill>
              </a:rPr>
              <a:t>Current location </a:t>
            </a:r>
            <a:r>
              <a:rPr lang="en-US" dirty="0" err="1">
                <a:solidFill>
                  <a:schemeClr val="bg1"/>
                </a:solidFill>
              </a:rPr>
              <a:t>eg</a:t>
            </a:r>
            <a:r>
              <a:rPr lang="en-US" dirty="0">
                <a:solidFill>
                  <a:schemeClr val="bg1"/>
                </a:solidFill>
              </a:rPr>
              <a:t>: { </a:t>
            </a:r>
            <a:r>
              <a:rPr lang="en-US" dirty="0" err="1">
                <a:solidFill>
                  <a:schemeClr val="bg1"/>
                </a:solidFill>
              </a:rPr>
              <a:t>lat</a:t>
            </a:r>
            <a:r>
              <a:rPr lang="en-US" dirty="0">
                <a:solidFill>
                  <a:schemeClr val="bg1"/>
                </a:solidFill>
              </a:rPr>
              <a:t> : 1.254, long: 1.342 }. If a subscriber looks for  interested event within its location, subscription: 1.2*/1.3*/0/0/0 etc.</a:t>
            </a:r>
          </a:p>
          <a:p>
            <a:r>
              <a:rPr lang="en-US" dirty="0">
                <a:solidFill>
                  <a:schemeClr val="bg1"/>
                </a:solidFill>
              </a:rPr>
              <a:t>Subscribers are able to make their searching scope smaller by inputting specific decimals such as : /1.25*/1.34* etc.</a:t>
            </a:r>
          </a:p>
        </p:txBody>
      </p:sp>
    </p:spTree>
    <p:extLst>
      <p:ext uri="{BB962C8B-B14F-4D97-AF65-F5344CB8AC3E}">
        <p14:creationId xmlns:p14="http://schemas.microsoft.com/office/powerpoint/2010/main" val="2402834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a:ln>
            <a:noFill/>
          </a:ln>
        </p:spPr>
        <p:txBody>
          <a:bodyPr lIns="90000">
            <a:normAutofit/>
          </a:bodyPr>
          <a:lstStyle/>
          <a:p>
            <a:r>
              <a:rPr lang="en-US" sz="3000" dirty="0">
                <a:solidFill>
                  <a:srgbClr val="FFFFFF"/>
                </a:solidFill>
              </a:rPr>
              <a:t>Data Source for Map Analytics 1. Setting Up</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fontScale="92500"/>
          </a:bodyPr>
          <a:lstStyle/>
          <a:p>
            <a:r>
              <a:rPr lang="en-US" sz="1600" dirty="0"/>
              <a:t>Firstly, docker for Solace has to be installed and running in order to set up our localhost (aka Central Broker) in order for the Demonstration to work. </a:t>
            </a:r>
          </a:p>
          <a:p>
            <a:r>
              <a:rPr lang="en-US" sz="1600" dirty="0"/>
              <a:t>Through Terminal, navigate to the folder {cd /solace-single-docker-compose/template} and execute {docker-compose –f </a:t>
            </a:r>
            <a:r>
              <a:rPr lang="en-US" sz="1600" dirty="0" err="1"/>
              <a:t>PubSubStandard_singleNode.yml</a:t>
            </a:r>
            <a:r>
              <a:rPr lang="en-US" sz="1600" dirty="0"/>
              <a:t> up -d}. Ensure the Node is successfully deployed.</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288374"/>
            <a:ext cx="6708281" cy="4158215"/>
          </a:xfrm>
          <a:prstGeom prst="rect">
            <a:avLst/>
          </a:prstGeom>
        </p:spPr>
      </p:pic>
    </p:spTree>
    <p:extLst>
      <p:ext uri="{BB962C8B-B14F-4D97-AF65-F5344CB8AC3E}">
        <p14:creationId xmlns:p14="http://schemas.microsoft.com/office/powerpoint/2010/main" val="2639506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Data Source for Map Analytics (Console and Setting Up Demonstration)</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323966"/>
          </a:xfrm>
        </p:spPr>
        <p:txBody>
          <a:bodyPr>
            <a:normAutofit fontScale="92500" lnSpcReduction="20000"/>
          </a:bodyPr>
          <a:lstStyle/>
          <a:p>
            <a:r>
              <a:rPr lang="en-US" sz="1600" dirty="0"/>
              <a:t>Access to /</a:t>
            </a:r>
            <a:r>
              <a:rPr lang="en-US" sz="1600" dirty="0" err="1"/>
              <a:t>index.html</a:t>
            </a:r>
            <a:r>
              <a:rPr lang="en-US" sz="1600" dirty="0"/>
              <a:t> to grant console access and simulate the publishing of data</a:t>
            </a:r>
          </a:p>
          <a:p>
            <a:r>
              <a:rPr lang="en-US" sz="1600" dirty="0"/>
              <a:t>This console is mainly used for simulating the publishing of data from LTA and NEA, as well as testing of the data flow within.</a:t>
            </a:r>
          </a:p>
          <a:p>
            <a:r>
              <a:rPr lang="en-US" sz="1600" dirty="0"/>
              <a:t>In this simulation, the Connect and Disconnect button is meant for both agency NEA and LTA to connect simultaneously.</a:t>
            </a:r>
          </a:p>
          <a:p>
            <a:r>
              <a:rPr lang="en-US" sz="1600" dirty="0"/>
              <a:t>Once connected, NEA and LTA can began to publish their raw data.</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264538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ounded Rectangle">
            <a:extLst>
              <a:ext uri="{FF2B5EF4-FFF2-40B4-BE49-F238E27FC236}">
                <a16:creationId xmlns:a16="http://schemas.microsoft.com/office/drawing/2014/main" id="{B482FF92-5E67-4067-8E38-9EEB110E2BAB}"/>
              </a:ext>
            </a:extLst>
          </p:cNvPr>
          <p:cNvSpPr/>
          <p:nvPr/>
        </p:nvSpPr>
        <p:spPr>
          <a:xfrm>
            <a:off x="5093540" y="1221093"/>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Login 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7" name="Straight Connector 156">
            <a:extLst>
              <a:ext uri="{FF2B5EF4-FFF2-40B4-BE49-F238E27FC236}">
                <a16:creationId xmlns:a16="http://schemas.microsoft.com/office/drawing/2014/main" id="{A7144503-9743-594B-899D-04E5C6DFE408}"/>
              </a:ext>
            </a:extLst>
          </p:cNvPr>
          <p:cNvCxnSpPr>
            <a:cxnSpLocks/>
            <a:stCxn id="276" idx="2"/>
            <a:endCxn id="139" idx="0"/>
          </p:cNvCxnSpPr>
          <p:nvPr/>
        </p:nvCxnSpPr>
        <p:spPr>
          <a:xfrm>
            <a:off x="5867054" y="1674984"/>
            <a:ext cx="4138401" cy="95484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 name="Title 5">
            <a:extLst>
              <a:ext uri="{FF2B5EF4-FFF2-40B4-BE49-F238E27FC236}">
                <a16:creationId xmlns:a16="http://schemas.microsoft.com/office/drawing/2014/main" id="{F29D2946-C677-4587-A417-4AD29671F013}"/>
              </a:ext>
            </a:extLst>
          </p:cNvPr>
          <p:cNvSpPr>
            <a:spLocks noGrp="1"/>
          </p:cNvSpPr>
          <p:nvPr>
            <p:ph type="title"/>
          </p:nvPr>
        </p:nvSpPr>
        <p:spPr>
          <a:xfrm>
            <a:off x="598262" y="88570"/>
            <a:ext cx="11027683" cy="976707"/>
          </a:xfrm>
        </p:spPr>
        <p:txBody>
          <a:bodyPr/>
          <a:lstStyle/>
          <a:p>
            <a:r>
              <a:rPr lang="en-US" dirty="0"/>
              <a:t>Overall Site Diagram</a:t>
            </a:r>
          </a:p>
        </p:txBody>
      </p:sp>
      <p:sp>
        <p:nvSpPr>
          <p:cNvPr id="2" name="Footer Placeholder 1">
            <a:extLst>
              <a:ext uri="{FF2B5EF4-FFF2-40B4-BE49-F238E27FC236}">
                <a16:creationId xmlns:a16="http://schemas.microsoft.com/office/drawing/2014/main" id="{743B8F25-9E95-4846-A73B-A0AFD228D9F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C9EF598D-796C-4E81-B527-8EDFED6CF4C8}"/>
              </a:ext>
            </a:extLst>
          </p:cNvPr>
          <p:cNvSpPr>
            <a:spLocks noGrp="1"/>
          </p:cNvSpPr>
          <p:nvPr>
            <p:ph type="sldNum" sz="quarter" idx="14"/>
          </p:nvPr>
        </p:nvSpPr>
        <p:spPr/>
        <p:txBody>
          <a:bodyPr/>
          <a:lstStyle/>
          <a:p>
            <a:fld id="{46295180-FDB1-4196-84A4-AB3CBFFFE894}" type="slidenum">
              <a:rPr lang="en-US" smtClean="0"/>
              <a:pPr/>
              <a:t>3</a:t>
            </a:fld>
            <a:endParaRPr lang="en-US" dirty="0"/>
          </a:p>
        </p:txBody>
      </p:sp>
      <p:cxnSp>
        <p:nvCxnSpPr>
          <p:cNvPr id="263" name="Straight Connector 262">
            <a:extLst>
              <a:ext uri="{FF2B5EF4-FFF2-40B4-BE49-F238E27FC236}">
                <a16:creationId xmlns:a16="http://schemas.microsoft.com/office/drawing/2014/main" id="{4CFD98F5-4743-4215-865E-5D5FBD729250}"/>
              </a:ext>
            </a:extLst>
          </p:cNvPr>
          <p:cNvCxnSpPr>
            <a:cxnSpLocks/>
          </p:cNvCxnSpPr>
          <p:nvPr/>
        </p:nvCxnSpPr>
        <p:spPr>
          <a:xfrm>
            <a:off x="817570" y="3352292"/>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5" name="Rounded Rectangle">
            <a:extLst>
              <a:ext uri="{FF2B5EF4-FFF2-40B4-BE49-F238E27FC236}">
                <a16:creationId xmlns:a16="http://schemas.microsoft.com/office/drawing/2014/main" id="{63EC3003-C7D4-9444-B7A1-95AA37C2267E}"/>
              </a:ext>
            </a:extLst>
          </p:cNvPr>
          <p:cNvSpPr/>
          <p:nvPr/>
        </p:nvSpPr>
        <p:spPr>
          <a:xfrm>
            <a:off x="1742969" y="2507006"/>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Homepage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3" name="Straight Connector 62">
            <a:extLst>
              <a:ext uri="{FF2B5EF4-FFF2-40B4-BE49-F238E27FC236}">
                <a16:creationId xmlns:a16="http://schemas.microsoft.com/office/drawing/2014/main" id="{93C689A7-4C23-D549-9DC4-07585BD92A50}"/>
              </a:ext>
            </a:extLst>
          </p:cNvPr>
          <p:cNvCxnSpPr>
            <a:cxnSpLocks/>
          </p:cNvCxnSpPr>
          <p:nvPr/>
        </p:nvCxnSpPr>
        <p:spPr>
          <a:xfrm flipH="1">
            <a:off x="813253" y="3334883"/>
            <a:ext cx="6974328" cy="1341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4" name="Rounded Rectangle">
            <a:extLst>
              <a:ext uri="{FF2B5EF4-FFF2-40B4-BE49-F238E27FC236}">
                <a16:creationId xmlns:a16="http://schemas.microsoft.com/office/drawing/2014/main" id="{5E4D1E9E-5166-A34C-BD94-20859D25BB02}"/>
              </a:ext>
            </a:extLst>
          </p:cNvPr>
          <p:cNvSpPr/>
          <p:nvPr/>
        </p:nvSpPr>
        <p:spPr>
          <a:xfrm>
            <a:off x="1895485"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Available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5" name="Straight Connector 64">
            <a:extLst>
              <a:ext uri="{FF2B5EF4-FFF2-40B4-BE49-F238E27FC236}">
                <a16:creationId xmlns:a16="http://schemas.microsoft.com/office/drawing/2014/main" id="{A7CD6C95-C9DF-C840-A14B-4D797B5AB3DE}"/>
              </a:ext>
            </a:extLst>
          </p:cNvPr>
          <p:cNvCxnSpPr>
            <a:cxnSpLocks/>
          </p:cNvCxnSpPr>
          <p:nvPr/>
        </p:nvCxnSpPr>
        <p:spPr>
          <a:xfrm>
            <a:off x="2516483" y="3348295"/>
            <a:ext cx="0" cy="929727"/>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AE5427E1-C6A4-FD43-968E-264F94914D28}"/>
              </a:ext>
            </a:extLst>
          </p:cNvPr>
          <p:cNvCxnSpPr>
            <a:cxnSpLocks/>
          </p:cNvCxnSpPr>
          <p:nvPr/>
        </p:nvCxnSpPr>
        <p:spPr>
          <a:xfrm>
            <a:off x="4063511" y="3353983"/>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5" name="Rounded Rectangle">
            <a:extLst>
              <a:ext uri="{FF2B5EF4-FFF2-40B4-BE49-F238E27FC236}">
                <a16:creationId xmlns:a16="http://schemas.microsoft.com/office/drawing/2014/main" id="{398E40F9-16DC-8241-ABE0-CBAFE52A16AF}"/>
              </a:ext>
            </a:extLst>
          </p:cNvPr>
          <p:cNvSpPr/>
          <p:nvPr/>
        </p:nvSpPr>
        <p:spPr>
          <a:xfrm>
            <a:off x="3546512"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78" name="Straight Connector 77">
            <a:extLst>
              <a:ext uri="{FF2B5EF4-FFF2-40B4-BE49-F238E27FC236}">
                <a16:creationId xmlns:a16="http://schemas.microsoft.com/office/drawing/2014/main" id="{7ACA6DD4-7820-2F4D-967C-358EB84D165F}"/>
              </a:ext>
            </a:extLst>
          </p:cNvPr>
          <p:cNvCxnSpPr>
            <a:cxnSpLocks/>
            <a:endCxn id="55" idx="2"/>
          </p:cNvCxnSpPr>
          <p:nvPr/>
        </p:nvCxnSpPr>
        <p:spPr>
          <a:xfrm flipV="1">
            <a:off x="2516483" y="2960897"/>
            <a:ext cx="0" cy="37398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9" name="Rounded Rectangle">
            <a:extLst>
              <a:ext uri="{FF2B5EF4-FFF2-40B4-BE49-F238E27FC236}">
                <a16:creationId xmlns:a16="http://schemas.microsoft.com/office/drawing/2014/main" id="{59B9FD29-B485-1042-BF9E-5BF896AE3E99}"/>
              </a:ext>
            </a:extLst>
          </p:cNvPr>
          <p:cNvSpPr/>
          <p:nvPr/>
        </p:nvSpPr>
        <p:spPr>
          <a:xfrm>
            <a:off x="230940" y="4230022"/>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25" name="Rounded Rectangle">
            <a:extLst>
              <a:ext uri="{FF2B5EF4-FFF2-40B4-BE49-F238E27FC236}">
                <a16:creationId xmlns:a16="http://schemas.microsoft.com/office/drawing/2014/main" id="{E363E94F-1E6D-C34A-9063-E5798C5C8C13}"/>
              </a:ext>
            </a:extLst>
          </p:cNvPr>
          <p:cNvSpPr/>
          <p:nvPr/>
        </p:nvSpPr>
        <p:spPr>
          <a:xfrm>
            <a:off x="5211057"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Dataflow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Graph</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6" name="Straight Connector 125">
            <a:extLst>
              <a:ext uri="{FF2B5EF4-FFF2-40B4-BE49-F238E27FC236}">
                <a16:creationId xmlns:a16="http://schemas.microsoft.com/office/drawing/2014/main" id="{FA828EFC-CCAD-1948-96A4-7971D0095A67}"/>
              </a:ext>
            </a:extLst>
          </p:cNvPr>
          <p:cNvCxnSpPr>
            <a:cxnSpLocks/>
          </p:cNvCxnSpPr>
          <p:nvPr/>
        </p:nvCxnSpPr>
        <p:spPr>
          <a:xfrm>
            <a:off x="5955053" y="3319657"/>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27" name="Rounded Rectangle">
            <a:extLst>
              <a:ext uri="{FF2B5EF4-FFF2-40B4-BE49-F238E27FC236}">
                <a16:creationId xmlns:a16="http://schemas.microsoft.com/office/drawing/2014/main" id="{2E41AC91-C450-5443-B360-AB4D0AC0FB18}"/>
              </a:ext>
            </a:extLst>
          </p:cNvPr>
          <p:cNvSpPr/>
          <p:nvPr/>
        </p:nvSpPr>
        <p:spPr>
          <a:xfrm>
            <a:off x="6887055"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Published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8" name="Straight Connector 127">
            <a:extLst>
              <a:ext uri="{FF2B5EF4-FFF2-40B4-BE49-F238E27FC236}">
                <a16:creationId xmlns:a16="http://schemas.microsoft.com/office/drawing/2014/main" id="{6B29C9F7-F687-2647-AB1F-E008D097EFF5}"/>
              </a:ext>
            </a:extLst>
          </p:cNvPr>
          <p:cNvCxnSpPr>
            <a:cxnSpLocks/>
          </p:cNvCxnSpPr>
          <p:nvPr/>
        </p:nvCxnSpPr>
        <p:spPr>
          <a:xfrm>
            <a:off x="7787581" y="3319656"/>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0" name="Straight Connector 129">
            <a:extLst>
              <a:ext uri="{FF2B5EF4-FFF2-40B4-BE49-F238E27FC236}">
                <a16:creationId xmlns:a16="http://schemas.microsoft.com/office/drawing/2014/main" id="{3DD3739A-435F-E248-BE6D-DE62C808703C}"/>
              </a:ext>
            </a:extLst>
          </p:cNvPr>
          <p:cNvCxnSpPr>
            <a:cxnSpLocks/>
            <a:endCxn id="136" idx="0"/>
          </p:cNvCxnSpPr>
          <p:nvPr/>
        </p:nvCxnSpPr>
        <p:spPr>
          <a:xfrm flipH="1">
            <a:off x="5867054" y="1674984"/>
            <a:ext cx="568" cy="820910"/>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3" name="Straight Connector 132">
            <a:extLst>
              <a:ext uri="{FF2B5EF4-FFF2-40B4-BE49-F238E27FC236}">
                <a16:creationId xmlns:a16="http://schemas.microsoft.com/office/drawing/2014/main" id="{0FA49E83-88A6-984A-8032-00A149376DF0}"/>
              </a:ext>
            </a:extLst>
          </p:cNvPr>
          <p:cNvCxnSpPr>
            <a:cxnSpLocks/>
            <a:stCxn id="276" idx="2"/>
            <a:endCxn id="55" idx="0"/>
          </p:cNvCxnSpPr>
          <p:nvPr/>
        </p:nvCxnSpPr>
        <p:spPr>
          <a:xfrm flipH="1">
            <a:off x="2516483" y="1674984"/>
            <a:ext cx="3350571" cy="83202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6" name="Rounded Rectangle">
            <a:extLst>
              <a:ext uri="{FF2B5EF4-FFF2-40B4-BE49-F238E27FC236}">
                <a16:creationId xmlns:a16="http://schemas.microsoft.com/office/drawing/2014/main" id="{08B24F2B-8013-F142-8715-F0B7F216E6D7}"/>
              </a:ext>
            </a:extLst>
          </p:cNvPr>
          <p:cNvSpPr/>
          <p:nvPr/>
        </p:nvSpPr>
        <p:spPr>
          <a:xfrm>
            <a:off x="5093540" y="2495894"/>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Register</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38" name="Straight Connector 137">
            <a:extLst>
              <a:ext uri="{FF2B5EF4-FFF2-40B4-BE49-F238E27FC236}">
                <a16:creationId xmlns:a16="http://schemas.microsoft.com/office/drawing/2014/main" id="{95206AA5-030C-F347-97A2-E8B682E1D84E}"/>
              </a:ext>
            </a:extLst>
          </p:cNvPr>
          <p:cNvCxnSpPr>
            <a:cxnSpLocks/>
          </p:cNvCxnSpPr>
          <p:nvPr/>
        </p:nvCxnSpPr>
        <p:spPr>
          <a:xfrm>
            <a:off x="9236256" y="3420539"/>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9" name="Rounded Rectangle">
            <a:extLst>
              <a:ext uri="{FF2B5EF4-FFF2-40B4-BE49-F238E27FC236}">
                <a16:creationId xmlns:a16="http://schemas.microsoft.com/office/drawing/2014/main" id="{EB4E23CC-275B-904E-8848-474AEEEF64B0}"/>
              </a:ext>
            </a:extLst>
          </p:cNvPr>
          <p:cNvSpPr/>
          <p:nvPr/>
        </p:nvSpPr>
        <p:spPr>
          <a:xfrm>
            <a:off x="9231941" y="2629825"/>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Admin</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40" name="Straight Connector 139">
            <a:extLst>
              <a:ext uri="{FF2B5EF4-FFF2-40B4-BE49-F238E27FC236}">
                <a16:creationId xmlns:a16="http://schemas.microsoft.com/office/drawing/2014/main" id="{BFC21F5E-4CAD-7A4B-9F20-E83B5E5B2D9A}"/>
              </a:ext>
            </a:extLst>
          </p:cNvPr>
          <p:cNvCxnSpPr>
            <a:cxnSpLocks/>
          </p:cNvCxnSpPr>
          <p:nvPr/>
        </p:nvCxnSpPr>
        <p:spPr>
          <a:xfrm flipH="1" flipV="1">
            <a:off x="9231941" y="3416542"/>
            <a:ext cx="1709902" cy="12458"/>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44" name="Rounded Rectangle">
            <a:extLst>
              <a:ext uri="{FF2B5EF4-FFF2-40B4-BE49-F238E27FC236}">
                <a16:creationId xmlns:a16="http://schemas.microsoft.com/office/drawing/2014/main" id="{E1518FAA-2F1E-2440-84DE-9EB3A4874500}"/>
              </a:ext>
            </a:extLst>
          </p:cNvPr>
          <p:cNvSpPr/>
          <p:nvPr/>
        </p:nvSpPr>
        <p:spPr>
          <a:xfrm>
            <a:off x="10414032"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Register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Agency </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45" name="Rounded Rectangle">
            <a:extLst>
              <a:ext uri="{FF2B5EF4-FFF2-40B4-BE49-F238E27FC236}">
                <a16:creationId xmlns:a16="http://schemas.microsoft.com/office/drawing/2014/main" id="{1F97F768-91A6-F440-B3B4-749667FD59E6}"/>
              </a:ext>
            </a:extLst>
          </p:cNvPr>
          <p:cNvSpPr/>
          <p:nvPr/>
        </p:nvSpPr>
        <p:spPr>
          <a:xfrm>
            <a:off x="8649626"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Message</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 Logs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0" name="Straight Connector 149">
            <a:extLst>
              <a:ext uri="{FF2B5EF4-FFF2-40B4-BE49-F238E27FC236}">
                <a16:creationId xmlns:a16="http://schemas.microsoft.com/office/drawing/2014/main" id="{6F79D8B6-301C-FC47-8F7D-658E04782CFC}"/>
              </a:ext>
            </a:extLst>
          </p:cNvPr>
          <p:cNvCxnSpPr>
            <a:cxnSpLocks/>
            <a:endCxn id="139" idx="2"/>
          </p:cNvCxnSpPr>
          <p:nvPr/>
        </p:nvCxnSpPr>
        <p:spPr>
          <a:xfrm flipV="1">
            <a:off x="10005455" y="3083716"/>
            <a:ext cx="0" cy="345284"/>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F81C9991-57E5-6C44-8A24-C3B4E6872BCC}"/>
              </a:ext>
            </a:extLst>
          </p:cNvPr>
          <p:cNvCxnSpPr>
            <a:cxnSpLocks/>
          </p:cNvCxnSpPr>
          <p:nvPr/>
        </p:nvCxnSpPr>
        <p:spPr>
          <a:xfrm>
            <a:off x="10948518" y="3408653"/>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104728144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Setting Up Demonstration for Map Analytics (2. Console)</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363722"/>
          </a:xfrm>
        </p:spPr>
        <p:txBody>
          <a:bodyPr>
            <a:normAutofit fontScale="85000" lnSpcReduction="20000"/>
          </a:bodyPr>
          <a:lstStyle/>
          <a:p>
            <a:r>
              <a:rPr lang="en-US" sz="1600" dirty="0"/>
              <a:t>All data sources are taken from </a:t>
            </a:r>
            <a:r>
              <a:rPr lang="en-US" sz="1600" dirty="0" err="1"/>
              <a:t>data.gov.sg</a:t>
            </a:r>
            <a:r>
              <a:rPr lang="en-US" sz="1600" dirty="0"/>
              <a:t> via API calls. API calls are executed for each publishing.</a:t>
            </a:r>
          </a:p>
          <a:p>
            <a:r>
              <a:rPr lang="en-US" sz="1600" dirty="0"/>
              <a:t>Both NEA and LTA agencies must be granted access on the localhost that is deployed on the docker. ACL must be properly configured to allow the respective agencies to publish its data to the central broker (localhost). Currently, NEA and LTA is configured under the Client Username “NEA” and “</a:t>
            </a:r>
            <a:r>
              <a:rPr lang="en-US" sz="1600" dirty="0" err="1"/>
              <a:t>anotherlta</a:t>
            </a:r>
            <a:r>
              <a:rPr lang="en-US" sz="1600" dirty="0"/>
              <a:t>”.</a:t>
            </a:r>
          </a:p>
          <a:p>
            <a:r>
              <a:rPr lang="en-US" sz="1600" dirty="0"/>
              <a:t>Publish Traffic Image attempts to publish these images from LTA. It is published as GOV/LTA/1/</a:t>
            </a:r>
            <a:r>
              <a:rPr lang="en-US" sz="1600" dirty="0" err="1"/>
              <a:t>img_data</a:t>
            </a:r>
            <a:r>
              <a:rPr lang="en-US" sz="1600" dirty="0"/>
              <a:t>/raw on the simulation. </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703512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Setting Up Demonstration for Map Analytics (2. Console)</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51687"/>
          </a:xfrm>
        </p:spPr>
        <p:txBody>
          <a:bodyPr>
            <a:normAutofit fontScale="85000" lnSpcReduction="20000"/>
          </a:bodyPr>
          <a:lstStyle/>
          <a:p>
            <a:r>
              <a:rPr lang="en-US" sz="1600" dirty="0"/>
              <a:t>Publish Temperature includes both the publishing of temperature and rain data from the NEA. It is operated under real-time API from </a:t>
            </a:r>
            <a:r>
              <a:rPr lang="en-US" sz="1600" dirty="0" err="1"/>
              <a:t>data.gov.sg</a:t>
            </a:r>
            <a:r>
              <a:rPr lang="en-US" sz="1600" dirty="0"/>
              <a:t>.  </a:t>
            </a:r>
          </a:p>
          <a:p>
            <a:r>
              <a:rPr lang="en-US" sz="1600" dirty="0"/>
              <a:t>Publish Traffic Patrol is the publishing of the remote location of each patrol from LTA. The actual data comes from remote location of cab in Singapore to simulate the movement in the demonstration. </a:t>
            </a:r>
          </a:p>
          <a:p>
            <a:r>
              <a:rPr lang="en-US" sz="1600" dirty="0"/>
              <a:t>These publish topics must be allowed on localhost ACL in order to receive data on the central broker.</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282547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a:bodyPr>
          <a:lstStyle/>
          <a:p>
            <a:r>
              <a:rPr lang="en-US" sz="3000" dirty="0">
                <a:solidFill>
                  <a:srgbClr val="FFFFFF"/>
                </a:solidFill>
              </a:rPr>
              <a:t>Data Source for Map Analytics (3. Access Control)</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To MANUALLY access or add subscription list for each of the agencies, console administration for the central broker can be login via localhost:8080. The settings can be changed via ACL Profiles.</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568807"/>
            <a:ext cx="6708281" cy="3597349"/>
          </a:xfrm>
          <a:prstGeom prst="rect">
            <a:avLst/>
          </a:prstGeom>
        </p:spPr>
      </p:pic>
    </p:spTree>
    <p:extLst>
      <p:ext uri="{BB962C8B-B14F-4D97-AF65-F5344CB8AC3E}">
        <p14:creationId xmlns:p14="http://schemas.microsoft.com/office/powerpoint/2010/main" val="3411494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Data Source for Map Analytics (4. Central Analytics Processing)</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The central analytics is processed manually as it subscribes to raw data and republishes as new topics. </a:t>
            </a:r>
          </a:p>
          <a:p>
            <a:r>
              <a:rPr lang="en-US" sz="1600" dirty="0"/>
              <a:t>** Although the data flow graph shows purely the message statistics flow, it also acts as central analytics to process data, by clicking “Consume Messages” on the background.</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700133"/>
            <a:ext cx="6708281" cy="3334696"/>
          </a:xfrm>
          <a:prstGeom prst="rect">
            <a:avLst/>
          </a:prstGeom>
        </p:spPr>
      </p:pic>
    </p:spTree>
    <p:extLst>
      <p:ext uri="{BB962C8B-B14F-4D97-AF65-F5344CB8AC3E}">
        <p14:creationId xmlns:p14="http://schemas.microsoft.com/office/powerpoint/2010/main" val="1954335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a:bodyPr>
          <a:lstStyle/>
          <a:p>
            <a:r>
              <a:rPr lang="en-US" sz="3000" dirty="0">
                <a:solidFill>
                  <a:srgbClr val="FFFFFF"/>
                </a:solidFill>
              </a:rPr>
              <a:t>Data Source for Map Analytics (5. Map Demonstration)</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If configured correctly, all data being published from the console will be processed via central analytics and send to the map analytics. </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23714" y="1492720"/>
            <a:ext cx="6416712" cy="3872559"/>
          </a:xfrm>
          <a:prstGeom prst="rect">
            <a:avLst/>
          </a:prstGeom>
        </p:spPr>
      </p:pic>
    </p:spTree>
    <p:extLst>
      <p:ext uri="{BB962C8B-B14F-4D97-AF65-F5344CB8AC3E}">
        <p14:creationId xmlns:p14="http://schemas.microsoft.com/office/powerpoint/2010/main" val="415125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First page to start from when running the demo</a:t>
            </a:r>
          </a:p>
          <a:p>
            <a:r>
              <a:rPr lang="en-US" sz="2400" b="0" dirty="0"/>
              <a:t>Page to access the central broker and view topics available to be used </a:t>
            </a:r>
          </a:p>
          <a:p>
            <a:r>
              <a:rPr lang="en-US" sz="2400" b="0" dirty="0"/>
              <a:t>New agencies can access the registration page from here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Log-in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4</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7295E147-DE8C-F34B-8DCF-4A155451E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587" y="1514366"/>
            <a:ext cx="8705010" cy="4502122"/>
          </a:xfrm>
          <a:prstGeom prst="rect">
            <a:avLst/>
          </a:prstGeom>
        </p:spPr>
      </p:pic>
    </p:spTree>
    <p:extLst>
      <p:ext uri="{BB962C8B-B14F-4D97-AF65-F5344CB8AC3E}">
        <p14:creationId xmlns:p14="http://schemas.microsoft.com/office/powerpoint/2010/main" val="25872759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Information on broker available here</a:t>
            </a:r>
          </a:p>
          <a:p>
            <a:r>
              <a:rPr lang="en-US" sz="2200" b="0" dirty="0"/>
              <a:t>New Agencies can provide their solace broker details to request to be connected to the central broker</a:t>
            </a:r>
          </a:p>
          <a:p>
            <a:r>
              <a:rPr lang="en-US" sz="2200" b="0" dirty="0"/>
              <a:t>Solace broker details will be used by the central broker administrator to establish a new bridge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Registration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5</a:t>
            </a:fld>
            <a:endParaRPr lang="en-US" dirty="0"/>
          </a:p>
        </p:txBody>
      </p:sp>
      <p:pic>
        <p:nvPicPr>
          <p:cNvPr id="5" name="Picture 4">
            <a:extLst>
              <a:ext uri="{FF2B5EF4-FFF2-40B4-BE49-F238E27FC236}">
                <a16:creationId xmlns:a16="http://schemas.microsoft.com/office/drawing/2014/main" id="{24275D9A-9D2E-3646-9F76-F40289F829BA}"/>
              </a:ext>
            </a:extLst>
          </p:cNvPr>
          <p:cNvPicPr>
            <a:picLocks noChangeAspect="1"/>
          </p:cNvPicPr>
          <p:nvPr/>
        </p:nvPicPr>
        <p:blipFill>
          <a:blip r:embed="rId2"/>
          <a:stretch>
            <a:fillRect/>
          </a:stretch>
        </p:blipFill>
        <p:spPr>
          <a:xfrm>
            <a:off x="5007470" y="1206931"/>
            <a:ext cx="5077435" cy="5403419"/>
          </a:xfrm>
          <a:prstGeom prst="rect">
            <a:avLst/>
          </a:prstGeom>
        </p:spPr>
      </p:pic>
    </p:spTree>
    <p:extLst>
      <p:ext uri="{BB962C8B-B14F-4D97-AF65-F5344CB8AC3E}">
        <p14:creationId xmlns:p14="http://schemas.microsoft.com/office/powerpoint/2010/main" val="13566415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After logging on using a username registered on the ACL this the page that users will be led to</a:t>
            </a:r>
          </a:p>
          <a:p>
            <a:r>
              <a:rPr lang="en-US" sz="2400" b="0" dirty="0"/>
              <a:t>Provides brief description about the exchange and its features</a:t>
            </a:r>
          </a:p>
          <a:p>
            <a:r>
              <a:rPr lang="en-US" sz="2400" b="0" dirty="0"/>
              <a:t>Other tabs can be accessed from the navbar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6</a:t>
            </a:fld>
            <a:endParaRPr lang="en-US" dirty="0"/>
          </a:p>
        </p:txBody>
      </p:sp>
      <p:pic>
        <p:nvPicPr>
          <p:cNvPr id="6" name="Picture 5">
            <a:extLst>
              <a:ext uri="{FF2B5EF4-FFF2-40B4-BE49-F238E27FC236}">
                <a16:creationId xmlns:a16="http://schemas.microsoft.com/office/drawing/2014/main" id="{A8F3A94C-273C-3A4E-A449-40ED2558198B}"/>
              </a:ext>
            </a:extLst>
          </p:cNvPr>
          <p:cNvPicPr>
            <a:picLocks noChangeAspect="1"/>
          </p:cNvPicPr>
          <p:nvPr/>
        </p:nvPicPr>
        <p:blipFill>
          <a:blip r:embed="rId2"/>
          <a:stretch>
            <a:fillRect/>
          </a:stretch>
        </p:blipFill>
        <p:spPr>
          <a:xfrm>
            <a:off x="4208463" y="1337310"/>
            <a:ext cx="6735762" cy="4848937"/>
          </a:xfrm>
          <a:prstGeom prst="rect">
            <a:avLst/>
          </a:prstGeom>
        </p:spPr>
      </p:pic>
    </p:spTree>
    <p:extLst>
      <p:ext uri="{BB962C8B-B14F-4D97-AF65-F5344CB8AC3E}">
        <p14:creationId xmlns:p14="http://schemas.microsoft.com/office/powerpoint/2010/main" val="11942992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the agency is publishing to the central broker </a:t>
            </a:r>
          </a:p>
          <a:p>
            <a:r>
              <a:rPr lang="en-US" sz="2400" b="0" dirty="0"/>
              <a:t>Establishes a bridge with central broker to publish its data to other potentially interested broker</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Published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7</a:t>
            </a:fld>
            <a:endParaRPr lang="en-US" dirty="0"/>
          </a:p>
        </p:txBody>
      </p:sp>
      <p:pic>
        <p:nvPicPr>
          <p:cNvPr id="5" name="Picture 4">
            <a:extLst>
              <a:ext uri="{FF2B5EF4-FFF2-40B4-BE49-F238E27FC236}">
                <a16:creationId xmlns:a16="http://schemas.microsoft.com/office/drawing/2014/main" id="{EABEBAF6-05CE-7C4F-AF5F-D193B2A36917}"/>
              </a:ext>
            </a:extLst>
          </p:cNvPr>
          <p:cNvPicPr>
            <a:picLocks noChangeAspect="1"/>
          </p:cNvPicPr>
          <p:nvPr/>
        </p:nvPicPr>
        <p:blipFill>
          <a:blip r:embed="rId2"/>
          <a:stretch>
            <a:fillRect/>
          </a:stretch>
        </p:blipFill>
        <p:spPr>
          <a:xfrm>
            <a:off x="3282051" y="1461094"/>
            <a:ext cx="8659727" cy="3825281"/>
          </a:xfrm>
          <a:prstGeom prst="rect">
            <a:avLst/>
          </a:prstGeom>
        </p:spPr>
      </p:pic>
    </p:spTree>
    <p:extLst>
      <p:ext uri="{BB962C8B-B14F-4D97-AF65-F5344CB8AC3E}">
        <p14:creationId xmlns:p14="http://schemas.microsoft.com/office/powerpoint/2010/main" val="16584465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are available for the agency to subscribe to via the central broker</a:t>
            </a:r>
          </a:p>
          <a:p>
            <a:r>
              <a:rPr lang="en-US" sz="2400" b="0" dirty="0"/>
              <a:t>Through establishment of a bridge with central broker, agency can subscribe to topics of their choice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Topics Available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8</a:t>
            </a:fld>
            <a:endParaRPr lang="en-US" dirty="0"/>
          </a:p>
        </p:txBody>
      </p:sp>
      <p:pic>
        <p:nvPicPr>
          <p:cNvPr id="5" name="Picture 4">
            <a:extLst>
              <a:ext uri="{FF2B5EF4-FFF2-40B4-BE49-F238E27FC236}">
                <a16:creationId xmlns:a16="http://schemas.microsoft.com/office/drawing/2014/main" id="{A4D23EAB-D343-3F4C-9BBC-6310FF4A834D}"/>
              </a:ext>
            </a:extLst>
          </p:cNvPr>
          <p:cNvPicPr>
            <a:picLocks noChangeAspect="1"/>
          </p:cNvPicPr>
          <p:nvPr/>
        </p:nvPicPr>
        <p:blipFill rotWithShape="1">
          <a:blip r:embed="rId2"/>
          <a:srcRect b="4418"/>
          <a:stretch/>
        </p:blipFill>
        <p:spPr>
          <a:xfrm>
            <a:off x="3370980" y="1337311"/>
            <a:ext cx="8516221" cy="3948368"/>
          </a:xfrm>
          <a:prstGeom prst="rect">
            <a:avLst/>
          </a:prstGeom>
        </p:spPr>
      </p:pic>
    </p:spTree>
    <p:extLst>
      <p:ext uri="{BB962C8B-B14F-4D97-AF65-F5344CB8AC3E}">
        <p14:creationId xmlns:p14="http://schemas.microsoft.com/office/powerpoint/2010/main" val="32323510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122256" cy="4810760"/>
          </a:xfrm>
        </p:spPr>
        <p:txBody>
          <a:bodyPr/>
          <a:lstStyle/>
          <a:p>
            <a:r>
              <a:rPr lang="en-US" sz="2400" b="0" dirty="0"/>
              <a:t>Provides an overall view of the message flow rate from various topics that the agency is subscribed or publishing to</a:t>
            </a:r>
          </a:p>
          <a:p>
            <a:r>
              <a:rPr lang="en-US" sz="2400" b="0" dirty="0"/>
              <a:t>*Also acts as central analytics in background, processing all messages that published on central broker (for map analytics)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Current Message Statistics</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9</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248C4BD1-B389-1843-AFC5-729D63CFA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659" y="1337310"/>
            <a:ext cx="8772938" cy="4352200"/>
          </a:xfrm>
          <a:prstGeom prst="rect">
            <a:avLst/>
          </a:prstGeom>
        </p:spPr>
      </p:pic>
    </p:spTree>
    <p:extLst>
      <p:ext uri="{BB962C8B-B14F-4D97-AF65-F5344CB8AC3E}">
        <p14:creationId xmlns:p14="http://schemas.microsoft.com/office/powerpoint/2010/main" val="71712503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Content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ADD9F500-203C-4162-AECD-FB7A6F2E2C23}"/>
    </a:ext>
  </a:extLst>
</a:theme>
</file>

<file path=ppt/theme/theme2.xml><?xml version="1.0" encoding="utf-8"?>
<a:theme xmlns:a="http://schemas.openxmlformats.org/drawingml/2006/main" name="Special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CC88C276-AB51-428E-BDE6-64D0521902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5D3DF85B4E00498F9ACE7689B4D844" ma:contentTypeVersion="4" ma:contentTypeDescription="Create a new document." ma:contentTypeScope="" ma:versionID="6130f909508d24c55e6fd636db7837c3">
  <xsd:schema xmlns:xsd="http://www.w3.org/2001/XMLSchema" xmlns:xs="http://www.w3.org/2001/XMLSchema" xmlns:p="http://schemas.microsoft.com/office/2006/metadata/properties" xmlns:ns2="9b44c740-9728-4707-9ce5-bd676a9242d4" xmlns:ns3="98585aa6-53cb-4a86-8482-b3f1d797ffe9" targetNamespace="http://schemas.microsoft.com/office/2006/metadata/properties" ma:root="true" ma:fieldsID="8c99bf3676c36b7eaf3a0a958a2ace12" ns2:_="" ns3:_="">
    <xsd:import namespace="9b44c740-9728-4707-9ce5-bd676a9242d4"/>
    <xsd:import namespace="98585aa6-53cb-4a86-8482-b3f1d797ff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44c740-9728-4707-9ce5-bd676a924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585aa6-53cb-4a86-8482-b3f1d797ff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8585aa6-53cb-4a86-8482-b3f1d797ffe9">
      <UserInfo>
        <DisplayName>David Mitchell</DisplayName>
        <AccountId>297</AccountId>
        <AccountType/>
      </UserInfo>
    </SharedWithUsers>
  </documentManagement>
</p:properties>
</file>

<file path=customXml/itemProps1.xml><?xml version="1.0" encoding="utf-8"?>
<ds:datastoreItem xmlns:ds="http://schemas.openxmlformats.org/officeDocument/2006/customXml" ds:itemID="{04C38E51-4E84-44E7-8C5B-7E2275C0B3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44c740-9728-4707-9ce5-bd676a9242d4"/>
    <ds:schemaRef ds:uri="98585aa6-53cb-4a86-8482-b3f1d797ff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E3122C-7DEF-4E1D-9688-AF0660E56DCD}">
  <ds:schemaRefs>
    <ds:schemaRef ds:uri="http://schemas.microsoft.com/sharepoint/v3/contenttype/forms"/>
  </ds:schemaRefs>
</ds:datastoreItem>
</file>

<file path=customXml/itemProps3.xml><?xml version="1.0" encoding="utf-8"?>
<ds:datastoreItem xmlns:ds="http://schemas.openxmlformats.org/officeDocument/2006/customXml" ds:itemID="{BBA3E073-D3A6-4DC4-B3A1-F091B70263ED}">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98585aa6-53cb-4a86-8482-b3f1d797ffe9"/>
    <ds:schemaRef ds:uri="9b44c740-9728-4707-9ce5-bd676a9242d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261</TotalTime>
  <Words>2229</Words>
  <Application>Microsoft Macintosh PowerPoint</Application>
  <PresentationFormat>Widescreen</PresentationFormat>
  <Paragraphs>169</Paragraphs>
  <Slides>34</Slides>
  <Notes>3</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34</vt:i4>
      </vt:variant>
    </vt:vector>
  </HeadingPairs>
  <TitlesOfParts>
    <vt:vector size="44" baseType="lpstr">
      <vt:lpstr>Arial</vt:lpstr>
      <vt:lpstr>Calibri</vt:lpstr>
      <vt:lpstr>Calibri Light</vt:lpstr>
      <vt:lpstr>Gill Sans</vt:lpstr>
      <vt:lpstr>Lucida Grande</vt:lpstr>
      <vt:lpstr>Open Sans</vt:lpstr>
      <vt:lpstr>Times</vt:lpstr>
      <vt:lpstr>Content Slides</vt:lpstr>
      <vt:lpstr>Special Slides</vt:lpstr>
      <vt:lpstr>Office Theme</vt:lpstr>
      <vt:lpstr>Central Data Exchange Demo</vt:lpstr>
      <vt:lpstr>Example Broker Set-up</vt:lpstr>
      <vt:lpstr>Overall Site Diagram</vt:lpstr>
      <vt:lpstr>Log-in Page</vt:lpstr>
      <vt:lpstr>Registration Page</vt:lpstr>
      <vt:lpstr>Home Page</vt:lpstr>
      <vt:lpstr>Home Page – Published Topic</vt:lpstr>
      <vt:lpstr>Home Page – Topics Available</vt:lpstr>
      <vt:lpstr>Home Page – Current Message Statistics</vt:lpstr>
      <vt:lpstr>Home Page – Topic Registration</vt:lpstr>
      <vt:lpstr>Home Page – Analytics &amp; Mapping Example</vt:lpstr>
      <vt:lpstr>Admin Page - Message Log</vt:lpstr>
      <vt:lpstr>Admin Page - Register Agency</vt:lpstr>
      <vt:lpstr>Admin Page - Register Topic</vt:lpstr>
      <vt:lpstr>Map Demonstration Analytics</vt:lpstr>
      <vt:lpstr>Demonstration with Map Analytics</vt:lpstr>
      <vt:lpstr>Event-Driven Analytics</vt:lpstr>
      <vt:lpstr>Image of Interest</vt:lpstr>
      <vt:lpstr>Topic Subscription</vt:lpstr>
      <vt:lpstr>Subscribing Within Proximity</vt:lpstr>
      <vt:lpstr>Topic Subscription</vt:lpstr>
      <vt:lpstr>Event-Driven Temperature Readings</vt:lpstr>
      <vt:lpstr>Topic Subscription</vt:lpstr>
      <vt:lpstr>Event-based Rain Sensors</vt:lpstr>
      <vt:lpstr>Topic Subscription</vt:lpstr>
      <vt:lpstr>Location Tracking for Patrols</vt:lpstr>
      <vt:lpstr>Topic Subscription</vt:lpstr>
      <vt:lpstr>Data Source for Map Analytics 1. Setting Up</vt:lpstr>
      <vt:lpstr>Data Source for Map Analytics (Console and Setting Up Demonstration)</vt:lpstr>
      <vt:lpstr>Setting Up Demonstration for Map Analytics (2. Console)</vt:lpstr>
      <vt:lpstr>Setting Up Demonstration for Map Analytics (2. Console)</vt:lpstr>
      <vt:lpstr>Data Source for Map Analytics (3. Access Control)</vt:lpstr>
      <vt:lpstr>Data Source for Map Analytics (4. Central Analytics Processing)</vt:lpstr>
      <vt:lpstr>Data Source for Map Analytics (5. Map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Data Exchange Demo</dc:title>
  <dc:creator>Giem Teck Khu</dc:creator>
  <cp:lastModifiedBy>Rajiv Xavier</cp:lastModifiedBy>
  <cp:revision>15</cp:revision>
  <dcterms:created xsi:type="dcterms:W3CDTF">2019-07-31T02:45:19Z</dcterms:created>
  <dcterms:modified xsi:type="dcterms:W3CDTF">2019-08-06T07:17:31Z</dcterms:modified>
</cp:coreProperties>
</file>